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94" r:id="rId2"/>
    <p:sldId id="786" r:id="rId3"/>
    <p:sldId id="800" r:id="rId4"/>
    <p:sldId id="801" r:id="rId5"/>
    <p:sldId id="802" r:id="rId6"/>
    <p:sldId id="792" r:id="rId7"/>
    <p:sldId id="799" r:id="rId8"/>
    <p:sldId id="788" r:id="rId9"/>
    <p:sldId id="798" r:id="rId10"/>
    <p:sldId id="795" r:id="rId11"/>
    <p:sldId id="812" r:id="rId12"/>
    <p:sldId id="813" r:id="rId13"/>
    <p:sldId id="796" r:id="rId14"/>
    <p:sldId id="797" r:id="rId15"/>
  </p:sldIdLst>
  <p:sldSz cx="9144000" cy="5143500" type="screen16x9"/>
  <p:notesSz cx="6858000" cy="9144000"/>
  <p:embeddedFontLst>
    <p:embeddedFont>
      <p:font typeface="Oswald" panose="020B0604020202020204" charset="0"/>
      <p:regular r:id="rId17"/>
      <p:bold r:id="rId18"/>
    </p:embeddedFont>
    <p:embeddedFont>
      <p:font typeface="Open Sans Condensed Light" panose="020B030603050402020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EB5763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AC0A3-D865-4829-9984-9AFD58895E9A}">
  <a:tblStyle styleId="{49AAC0A3-D865-4829-9984-9AFD58895E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885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9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43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5255" y="1579562"/>
            <a:ext cx="3826799" cy="1483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EB5763"/>
                </a:solidFill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8793" y="929829"/>
            <a:ext cx="5255207" cy="3267739"/>
          </a:xfrm>
          <a:prstGeom prst="rect">
            <a:avLst/>
          </a:prstGeom>
        </p:spPr>
      </p:pic>
      <p:pic>
        <p:nvPicPr>
          <p:cNvPr id="13" name="Google Shape;57;p13"/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3363" y="4246563"/>
            <a:ext cx="5100637" cy="346075"/>
          </a:xfrm>
        </p:spPr>
        <p:txBody>
          <a:bodyPr/>
          <a:lstStyle>
            <a:lvl1pPr marL="114300" indent="0" algn="r">
              <a:buNone/>
              <a:defRPr baseline="0"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fr-FR" dirty="0"/>
              <a:t>Date – Cours – Professeur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71037"/>
            <a:ext cx="566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63217"/>
            <a:ext cx="1322986" cy="4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11700" y="1311020"/>
            <a:ext cx="8473313" cy="3155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64;p14"/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63217"/>
            <a:ext cx="1322986" cy="4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B5763"/>
                </a:solidFill>
                <a:latin typeface="+mn-lt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accent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nouvelles-nouveau-logo-nouveau-signe-32199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8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hsmed.edu.umontpellier.fr/master/master-2-recherche-sh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nouvelles-nouveau-logo-nouveau-signe-3219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nouvelles-nouveau-logo-nouveau-signe-32199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0790" y="2148219"/>
            <a:ext cx="3826799" cy="1483148"/>
          </a:xfrm>
        </p:spPr>
        <p:txBody>
          <a:bodyPr/>
          <a:lstStyle/>
          <a:p>
            <a:r>
              <a:rPr lang="fr-FR" dirty="0"/>
              <a:t>Masters Santé</a:t>
            </a:r>
            <a:br>
              <a:rPr lang="fr-FR" dirty="0"/>
            </a:br>
            <a:r>
              <a:rPr lang="fr-FR" dirty="0"/>
              <a:t>UFR Médecine</a:t>
            </a:r>
            <a:br>
              <a:rPr lang="fr-FR" dirty="0"/>
            </a:br>
            <a:r>
              <a:rPr lang="fr-FR" dirty="0"/>
              <a:t>Montpellier-Nîmes</a:t>
            </a:r>
            <a:br>
              <a:rPr lang="fr-FR" dirty="0"/>
            </a:br>
            <a:r>
              <a:rPr lang="fr-FR" dirty="0"/>
              <a:t>2021-2022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</p:txBody>
      </p:sp>
    </p:spTree>
    <p:extLst>
      <p:ext uri="{BB962C8B-B14F-4D97-AF65-F5344CB8AC3E}">
        <p14:creationId xmlns:p14="http://schemas.microsoft.com/office/powerpoint/2010/main" val="27537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F995C14-913E-44C8-8E3F-9AD00265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1" y="271037"/>
            <a:ext cx="3959952" cy="572700"/>
          </a:xfrm>
        </p:spPr>
        <p:txBody>
          <a:bodyPr/>
          <a:lstStyle/>
          <a:p>
            <a:r>
              <a:rPr lang="fr-FR" dirty="0"/>
              <a:t>Master « REHAB »</a:t>
            </a:r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937D6BB2-D607-467B-B0A7-931ED3C24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04F268-E4A9-423E-B2C2-908AEDFA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A1BDE8-AFAB-4F23-94A0-E73ADFCE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59" y="1291771"/>
            <a:ext cx="6485284" cy="3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394" y="1283055"/>
            <a:ext cx="6705427" cy="3155950"/>
          </a:xfrm>
        </p:spPr>
        <p:txBody>
          <a:bodyPr/>
          <a:lstStyle/>
          <a:p>
            <a:r>
              <a:rPr lang="fr-FR" b="1" dirty="0"/>
              <a:t>Contexte</a:t>
            </a:r>
            <a:r>
              <a:rPr lang="fr-FR" dirty="0"/>
              <a:t> : Déploiement de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Télésanté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dirty="0"/>
              <a:t>en France qui réunit deux modes de pratiques :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Télémédecine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/>
              <a:t>et le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Télésoin</a:t>
            </a:r>
          </a:p>
          <a:p>
            <a:r>
              <a:rPr lang="fr-FR" b="1" dirty="0"/>
              <a:t>Objectifs </a:t>
            </a:r>
            <a:r>
              <a:rPr lang="fr-FR" dirty="0"/>
              <a:t>: Former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pratique</a:t>
            </a:r>
            <a:r>
              <a:rPr lang="fr-FR" dirty="0"/>
              <a:t> et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recherche en Télésanté</a:t>
            </a:r>
          </a:p>
          <a:p>
            <a:r>
              <a:rPr lang="fr-FR" b="1" dirty="0"/>
              <a:t>Débouchés</a:t>
            </a:r>
            <a:r>
              <a:rPr lang="fr-FR" dirty="0"/>
              <a:t> 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Nouveaux métiers </a:t>
            </a:r>
            <a:r>
              <a:rPr lang="fr-FR" b="1" dirty="0"/>
              <a:t>des professions de santé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s’appuyant sur le digital</a:t>
            </a:r>
          </a:p>
          <a:p>
            <a:r>
              <a:rPr lang="fr-FR" b="1" dirty="0"/>
              <a:t>Positionnement </a:t>
            </a:r>
            <a:r>
              <a:rPr lang="fr-FR" dirty="0"/>
              <a:t>: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3D3FE-DC1B-4E71-843A-10491C9D4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86" y="3270466"/>
            <a:ext cx="2594603" cy="138526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90494" y="3932667"/>
              <a:ext cx="218295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M2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95CD82-8636-42F6-AF67-7E843C6C6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212" y="3190891"/>
            <a:ext cx="2120376" cy="16815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EAADCD-A774-4FAF-A03D-B2CB411EAB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58" y="2849330"/>
            <a:ext cx="1451742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394" y="1283054"/>
            <a:ext cx="6705427" cy="33981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Master 1</a:t>
            </a:r>
            <a:r>
              <a:rPr lang="fr-FR" sz="2000" b="1" dirty="0"/>
              <a:t> Rentrée 2021: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10 ECTS + 4 semaines de stage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UE Mutualisées avec EDSB et REHAB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UE Spécifique : « Big Data et Intelligence Artificielle »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2,5 ECTS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Format : Séminaires jeudis après-midi - Mars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évaluation : analyse d’un cas d’usage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69958" y="3917731"/>
              <a:ext cx="2182957" cy="156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E019E-02BE-48CF-82E9-90DA5752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du Master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9B7BC9-1820-44BF-9D7E-E705CFCC7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52" y="1172708"/>
            <a:ext cx="8183496" cy="35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295D98A-BA1A-42E3-912E-68C90EBD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11" y="361874"/>
            <a:ext cx="4091502" cy="543583"/>
          </a:xfrm>
        </p:spPr>
        <p:txBody>
          <a:bodyPr/>
          <a:lstStyle/>
          <a:p>
            <a:r>
              <a:rPr lang="fr-FR" sz="2400" dirty="0"/>
              <a:t>Une équipe pédagogique du Master Santé et de scolarité motivée !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7760DD-04FB-4EA8-A865-42BAAB69A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718D9D2-329F-42F9-84DD-5767D0C603A1}"/>
              </a:ext>
            </a:extLst>
          </p:cNvPr>
          <p:cNvSpPr txBox="1">
            <a:spLocks/>
          </p:cNvSpPr>
          <p:nvPr/>
        </p:nvSpPr>
        <p:spPr>
          <a:xfrm>
            <a:off x="825838" y="1183340"/>
            <a:ext cx="2931656" cy="369602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1" dirty="0"/>
              <a:t>Arnaud 	</a:t>
            </a:r>
            <a:r>
              <a:rPr lang="fr-FR" sz="1800" b="1" dirty="0">
                <a:solidFill>
                  <a:srgbClr val="FF0000"/>
                </a:solidFill>
              </a:rPr>
              <a:t>D</a:t>
            </a:r>
            <a:r>
              <a:rPr lang="fr-FR" sz="1800" b="1" dirty="0"/>
              <a:t>UPEYRON</a:t>
            </a:r>
          </a:p>
          <a:p>
            <a:r>
              <a:rPr lang="fr-FR" sz="1800" b="1" dirty="0"/>
              <a:t>Pascale	</a:t>
            </a:r>
            <a:r>
              <a:rPr lang="fr-FR" sz="1800" b="1" dirty="0">
                <a:solidFill>
                  <a:srgbClr val="FF0000"/>
                </a:solidFill>
              </a:rPr>
              <a:t>F</a:t>
            </a:r>
            <a:r>
              <a:rPr lang="fr-FR" sz="1800" b="1" dirty="0"/>
              <a:t>ABBRO-PERAY</a:t>
            </a:r>
          </a:p>
          <a:p>
            <a:r>
              <a:rPr lang="fr-FR" sz="1800" b="1" dirty="0"/>
              <a:t>Maurice</a:t>
            </a:r>
            <a:r>
              <a:rPr lang="fr-FR" sz="1800" b="1" dirty="0">
                <a:solidFill>
                  <a:srgbClr val="0097A7"/>
                </a:solidFill>
              </a:rPr>
              <a:t> 	</a:t>
            </a:r>
            <a:r>
              <a:rPr lang="fr-FR" sz="1800" b="1" dirty="0">
                <a:solidFill>
                  <a:srgbClr val="FF0000"/>
                </a:solidFill>
              </a:rPr>
              <a:t>H</a:t>
            </a:r>
            <a:r>
              <a:rPr lang="fr-FR" sz="1800" b="1" dirty="0"/>
              <a:t>AYOT</a:t>
            </a:r>
          </a:p>
          <a:p>
            <a:r>
              <a:rPr lang="fr-FR" sz="1800" b="1" dirty="0"/>
              <a:t>Claude 	</a:t>
            </a:r>
            <a:r>
              <a:rPr lang="fr-FR" sz="1800" b="1" dirty="0">
                <a:solidFill>
                  <a:srgbClr val="FF0000"/>
                </a:solidFill>
              </a:rPr>
              <a:t>J</a:t>
            </a:r>
            <a:r>
              <a:rPr lang="fr-FR" sz="1800" b="1" dirty="0"/>
              <a:t>EANDEL</a:t>
            </a:r>
          </a:p>
          <a:p>
            <a:r>
              <a:rPr lang="fr-FR" sz="1800" b="1" dirty="0"/>
              <a:t>Isabelle 	</a:t>
            </a:r>
            <a:r>
              <a:rPr lang="fr-FR" sz="1800" b="1" dirty="0">
                <a:solidFill>
                  <a:srgbClr val="FF0000"/>
                </a:solidFill>
              </a:rPr>
              <a:t>L</a:t>
            </a:r>
            <a:r>
              <a:rPr lang="fr-FR" sz="1800" b="1" dirty="0"/>
              <a:t>AFFONT</a:t>
            </a:r>
          </a:p>
          <a:p>
            <a:r>
              <a:rPr lang="fr-FR" sz="1800" b="1" dirty="0"/>
              <a:t>Thibault	</a:t>
            </a:r>
            <a:r>
              <a:rPr lang="fr-FR" sz="1800" b="1" dirty="0">
                <a:solidFill>
                  <a:srgbClr val="FF0000"/>
                </a:solidFill>
              </a:rPr>
              <a:t>M</a:t>
            </a:r>
            <a:r>
              <a:rPr lang="fr-FR" sz="1800" b="1" dirty="0"/>
              <a:t>URA</a:t>
            </a:r>
          </a:p>
          <a:p>
            <a:r>
              <a:rPr lang="fr-FR" sz="1800" b="1" dirty="0"/>
              <a:t>Jérôme 	</a:t>
            </a:r>
            <a:r>
              <a:rPr lang="fr-FR" sz="1800" b="1" dirty="0">
                <a:solidFill>
                  <a:srgbClr val="FF0000"/>
                </a:solidFill>
              </a:rPr>
              <a:t>S</a:t>
            </a:r>
            <a:r>
              <a:rPr lang="fr-FR" sz="1800" b="1" dirty="0"/>
              <a:t>OLASSOL</a:t>
            </a:r>
          </a:p>
          <a:p>
            <a:r>
              <a:rPr lang="fr-FR" sz="1800" b="1" dirty="0"/>
              <a:t>Myriam 	</a:t>
            </a:r>
            <a:r>
              <a:rPr lang="fr-FR" sz="1800" b="1" dirty="0">
                <a:solidFill>
                  <a:srgbClr val="FF0000"/>
                </a:solidFill>
              </a:rPr>
              <a:t>T</a:t>
            </a:r>
            <a:r>
              <a:rPr lang="fr-FR" sz="1800" b="1" dirty="0"/>
              <a:t>AROUDJIT </a:t>
            </a:r>
          </a:p>
          <a:p>
            <a:r>
              <a:rPr lang="fr-FR" sz="1800" b="1" dirty="0"/>
              <a:t>Laurent 	</a:t>
            </a:r>
            <a:r>
              <a:rPr lang="fr-FR" sz="1800" b="1" dirty="0">
                <a:solidFill>
                  <a:srgbClr val="FF0000"/>
                </a:solidFill>
              </a:rPr>
              <a:t>V</a:t>
            </a:r>
            <a:r>
              <a:rPr lang="fr-FR" sz="1800" b="1" dirty="0"/>
              <a:t>ISIER</a:t>
            </a:r>
          </a:p>
          <a:p>
            <a:endParaRPr lang="fr-FR" sz="1800" b="1" dirty="0"/>
          </a:p>
          <a:p>
            <a:r>
              <a:rPr lang="fr-FR" sz="1800" b="1" dirty="0"/>
              <a:t>Stéphanie  	</a:t>
            </a:r>
            <a:r>
              <a:rPr lang="fr-FR" sz="1800" b="1" dirty="0">
                <a:solidFill>
                  <a:srgbClr val="FF0000"/>
                </a:solidFill>
              </a:rPr>
              <a:t>C</a:t>
            </a:r>
            <a:r>
              <a:rPr lang="fr-FR" sz="1800" b="1" dirty="0"/>
              <a:t>RESPIN</a:t>
            </a:r>
          </a:p>
          <a:p>
            <a:r>
              <a:rPr lang="fr-FR" sz="1800" b="1" dirty="0"/>
              <a:t>Fatima 	</a:t>
            </a:r>
            <a:r>
              <a:rPr lang="fr-FR" sz="1800" b="1" dirty="0">
                <a:solidFill>
                  <a:srgbClr val="FF0000"/>
                </a:solidFill>
              </a:rPr>
              <a:t>E</a:t>
            </a:r>
            <a:r>
              <a:rPr lang="fr-FR" sz="1800" b="1" dirty="0"/>
              <a:t>L BECHARI </a:t>
            </a:r>
          </a:p>
          <a:p>
            <a:r>
              <a:rPr lang="fr-FR" sz="1800" b="1" dirty="0"/>
              <a:t>Anne-Claire	</a:t>
            </a:r>
            <a:r>
              <a:rPr lang="fr-FR" sz="1800" b="1" dirty="0">
                <a:solidFill>
                  <a:srgbClr val="FF0000"/>
                </a:solidFill>
              </a:rPr>
              <a:t>L</a:t>
            </a:r>
            <a:r>
              <a:rPr lang="fr-FR" sz="1800" b="1" dirty="0"/>
              <a:t>AGARDE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0685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E019E-02BE-48CF-82E9-90DA5752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du Master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9B7BC9-1820-44BF-9D7E-E705CFCC7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52" y="1172708"/>
            <a:ext cx="8183496" cy="35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D95C4-ADC8-4DF8-8530-1848AA72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3520D-15BE-40AF-9CD9-3B1B6C1F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582" y="1206038"/>
            <a:ext cx="7116418" cy="3155950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2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I.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Grandes Questions de Santé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(du 30 septembre  au 16 décembre 2021)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II.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Ethique Sciences Santé Société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(du 4 février au 6 mai 2022)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50h pour chaque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On peut faire une UE une année, l’autre une autre année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les jeudis de 14h à 19h, au bâtiment historique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25 étudiants maximum, 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Présence obligatoire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Contrôle continu: exposé + fiche de synthèse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42E6E-2A0C-4779-B6F7-5D4AD987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237640"/>
            <a:ext cx="1803703" cy="3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D95C4-ADC8-4DF8-8530-1848AA72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3520D-15BE-40AF-9CD9-3B1B6C1F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582" y="1237640"/>
            <a:ext cx="7116418" cy="3155950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2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I.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Grandes Questions de Santé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(du 30 septembre  au 16 décembre 2021)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II.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Ethique Sciences Santé Société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(du 4 février au 6 mai 2022)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50h de cours par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les jeudis de 14h à 19h, au bâtiment historique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On peut faire une UE une année, l’autre une autre année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25 étudiants maximum, 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Présence obligatoire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Contrôle continu: exposé + fiche de synthèse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42E6E-2A0C-4779-B6F7-5D4AD987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237640"/>
            <a:ext cx="1803703" cy="3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F8CE5-26AA-47D7-A5B0-2DD64817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EF394-931A-4070-9332-694A109BF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1316736"/>
            <a:ext cx="6727613" cy="3703320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Le mémoire de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Validation du sujet par le responsable du Master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20 pages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Projet de recherche + bibliographie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Validation du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À l’issue de votre formation (ECTS des 2UE + ECTS Mémoire + ECTS diplôme)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Vers le Master 2 Santé-SHS</a:t>
            </a:r>
          </a:p>
          <a:p>
            <a:pPr marL="114300" indent="0">
              <a:buNone/>
            </a:pP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fr-FR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shsmed.edu.umontpellier.fr</a:t>
            </a: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/master/master-2-recherche-shs/</a:t>
            </a:r>
            <a:endParaRPr lang="fr-FR" i="1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2A0F1-9494-451E-9F06-AFD2B287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133191"/>
            <a:ext cx="1962927" cy="35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DC47F9-0758-476E-8547-A38E19F12A12}"/>
              </a:ext>
            </a:extLst>
          </p:cNvPr>
          <p:cNvSpPr txBox="1">
            <a:spLocks/>
          </p:cNvSpPr>
          <p:nvPr/>
        </p:nvSpPr>
        <p:spPr>
          <a:xfrm>
            <a:off x="2521526" y="1657351"/>
            <a:ext cx="6338456" cy="27765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Objectif </a:t>
            </a:r>
          </a:p>
          <a:p>
            <a:pPr lvl="1" algn="just"/>
            <a:r>
              <a:rPr lang="fr-FR" altLang="fr-FR" dirty="0"/>
              <a:t>Développer une double compétence en sciences de la santé et en biostatistique avec pour champs d’application la santé publique, l’épidémiologie et la recherche clinique. </a:t>
            </a:r>
          </a:p>
          <a:p>
            <a:pPr lvl="1" algn="just"/>
            <a:endParaRPr lang="fr-FR" altLang="fr-FR" dirty="0"/>
          </a:p>
          <a:p>
            <a:pPr algn="just"/>
            <a:r>
              <a:rPr lang="fr-FR" altLang="fr-FR" sz="2400" b="1" dirty="0"/>
              <a:t>Public</a:t>
            </a:r>
          </a:p>
          <a:p>
            <a:pPr lvl="1" algn="just"/>
            <a:r>
              <a:rPr lang="fr-FR" altLang="fr-FR" dirty="0"/>
              <a:t>Etudiants en Médecine, Pharmacie, Odontologie, Maïeutique ou Biologie, Maths, MIASHS. </a:t>
            </a:r>
          </a:p>
          <a:p>
            <a:pPr lvl="1" algn="just"/>
            <a:r>
              <a:rPr lang="fr-FR" altLang="fr-FR" b="1" dirty="0">
                <a:solidFill>
                  <a:srgbClr val="C00000"/>
                </a:solidFill>
              </a:rPr>
              <a:t>Nouvelle filière de recrutement (LAS : issue de la réforme de la PACES)</a:t>
            </a:r>
          </a:p>
        </p:txBody>
      </p:sp>
    </p:spTree>
    <p:extLst>
      <p:ext uri="{BB962C8B-B14F-4D97-AF65-F5344CB8AC3E}">
        <p14:creationId xmlns:p14="http://schemas.microsoft.com/office/powerpoint/2010/main" val="206054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3FD1859-5587-476F-84EE-CC123DCA8D5A}"/>
              </a:ext>
            </a:extLst>
          </p:cNvPr>
          <p:cNvSpPr txBox="1">
            <a:spLocks/>
          </p:cNvSpPr>
          <p:nvPr/>
        </p:nvSpPr>
        <p:spPr>
          <a:xfrm>
            <a:off x="2521526" y="1657351"/>
            <a:ext cx="6338456" cy="277653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Etudiants en Santé  / Internes</a:t>
            </a:r>
          </a:p>
          <a:p>
            <a:pPr lvl="1" algn="just"/>
            <a:r>
              <a:rPr lang="fr-FR" altLang="fr-FR" dirty="0"/>
              <a:t> </a:t>
            </a:r>
            <a:r>
              <a:rPr lang="fr-FR" altLang="fr-FR" dirty="0">
                <a:solidFill>
                  <a:srgbClr val="C00000"/>
                </a:solidFill>
              </a:rPr>
              <a:t>4 UE de 2.5 ECTS – Jeudis de Septembre à Mars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Statistique Inférentielle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Modèle linéaire Général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Logiciels R – SAS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Méthodes en Epidémiologie Quantitative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lvl="1" algn="just"/>
            <a:r>
              <a:rPr lang="fr-FR" altLang="fr-FR" dirty="0">
                <a:solidFill>
                  <a:srgbClr val="C00000"/>
                </a:solidFill>
              </a:rPr>
              <a:t>1 Stage d’Initiation à la Recherche – 10 ECTS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BESPIM CHU Nîmes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URCE CHU Montpellier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IDESP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…</a:t>
            </a:r>
          </a:p>
          <a:p>
            <a:pPr lvl="1" algn="just"/>
            <a:endParaRPr lang="fr-FR" altLang="fr-FR" dirty="0"/>
          </a:p>
        </p:txBody>
      </p:sp>
      <p:sp>
        <p:nvSpPr>
          <p:cNvPr id="2" name="Légende : flèche vers la droite 1">
            <a:extLst>
              <a:ext uri="{FF2B5EF4-FFF2-40B4-BE49-F238E27FC236}">
                <a16:creationId xmlns:a16="http://schemas.microsoft.com/office/drawing/2014/main" id="{6CFCB161-BB2F-4DAD-A3C6-E03EF3B922ED}"/>
              </a:ext>
            </a:extLst>
          </p:cNvPr>
          <p:cNvSpPr/>
          <p:nvPr/>
        </p:nvSpPr>
        <p:spPr>
          <a:xfrm>
            <a:off x="6831106" y="1709622"/>
            <a:ext cx="561924" cy="24990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9A7DDE-1535-4D2A-BBBA-4B07FBC2FA20}"/>
              </a:ext>
            </a:extLst>
          </p:cNvPr>
          <p:cNvSpPr/>
          <p:nvPr/>
        </p:nvSpPr>
        <p:spPr>
          <a:xfrm>
            <a:off x="7393030" y="2667000"/>
            <a:ext cx="1528133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M2 EDSB</a:t>
            </a:r>
          </a:p>
        </p:txBody>
      </p:sp>
    </p:spTree>
    <p:extLst>
      <p:ext uri="{BB962C8B-B14F-4D97-AF65-F5344CB8AC3E}">
        <p14:creationId xmlns:p14="http://schemas.microsoft.com/office/powerpoint/2010/main" val="280954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Master « REHAB »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2EE08A-5941-4C11-9948-C6733181D9CA}"/>
              </a:ext>
            </a:extLst>
          </p:cNvPr>
          <p:cNvGrpSpPr/>
          <p:nvPr/>
        </p:nvGrpSpPr>
        <p:grpSpPr>
          <a:xfrm>
            <a:off x="6374783" y="3047155"/>
            <a:ext cx="2620854" cy="2032656"/>
            <a:chOff x="4463368" y="3796556"/>
            <a:chExt cx="3968363" cy="274256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7A63F6A-C15A-4F1D-B459-6464E6091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34" y="4844134"/>
              <a:ext cx="777639" cy="73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RÃ©sultat de recherche d'images pour &quot;logo facultÃ© de mÃ©decine montpellier&quot;">
              <a:extLst>
                <a:ext uri="{FF2B5EF4-FFF2-40B4-BE49-F238E27FC236}">
                  <a16:creationId xmlns:a16="http://schemas.microsoft.com/office/drawing/2014/main" id="{DA2D1F37-3176-4F56-8CD8-20289230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75" y="3796556"/>
              <a:ext cx="1395512" cy="698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ésultat de recherche d'images pour &quot;logo IMT alès&quot;">
              <a:extLst>
                <a:ext uri="{FF2B5EF4-FFF2-40B4-BE49-F238E27FC236}">
                  <a16:creationId xmlns:a16="http://schemas.microsoft.com/office/drawing/2014/main" id="{5474FD81-0209-4197-82B0-9BA4C1475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53" y="4927837"/>
              <a:ext cx="777638" cy="484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ésultat de recherche d'images pour &quot;chu montpellier logo&quot;">
              <a:extLst>
                <a:ext uri="{FF2B5EF4-FFF2-40B4-BE49-F238E27FC236}">
                  <a16:creationId xmlns:a16="http://schemas.microsoft.com/office/drawing/2014/main" id="{1C6F3376-3735-4C54-832F-DBBCEA35F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733" y="6030247"/>
              <a:ext cx="572816" cy="40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ésultat de recherche d'images pour &quot;logo chu nimes&quot;">
              <a:extLst>
                <a:ext uri="{FF2B5EF4-FFF2-40B4-BE49-F238E27FC236}">
                  <a16:creationId xmlns:a16="http://schemas.microsoft.com/office/drawing/2014/main" id="{C4B8904B-F079-4001-A177-B48864C79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69" y="6078522"/>
              <a:ext cx="582061" cy="36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5E0B603F-2B32-4194-BE19-D64E31FB612F}"/>
                </a:ext>
              </a:extLst>
            </p:cNvPr>
            <p:cNvSpPr/>
            <p:nvPr/>
          </p:nvSpPr>
          <p:spPr>
            <a:xfrm>
              <a:off x="4463368" y="3796556"/>
              <a:ext cx="3968363" cy="27425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pic>
          <p:nvPicPr>
            <p:cNvPr id="15" name="Picture 2" descr="Résultat de recherche d'images pour &quot;ufr staps logo montpellier&quot;">
              <a:extLst>
                <a:ext uri="{FF2B5EF4-FFF2-40B4-BE49-F238E27FC236}">
                  <a16:creationId xmlns:a16="http://schemas.microsoft.com/office/drawing/2014/main" id="{36BC4802-085C-4C39-B655-C8A6E2472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249" y="4930537"/>
              <a:ext cx="1043076" cy="56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99E0B84-56A0-40BF-93F6-4BF89B9EF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29" y="5581227"/>
              <a:ext cx="958719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ésultat de recherche d'images pour &quot;faculté des sciences Montpellier logo&quot;">
              <a:extLst>
                <a:ext uri="{FF2B5EF4-FFF2-40B4-BE49-F238E27FC236}">
                  <a16:creationId xmlns:a16="http://schemas.microsoft.com/office/drawing/2014/main" id="{0B96215E-7A63-454C-A429-A2FF6BBED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864" y="4145729"/>
              <a:ext cx="592115" cy="5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Journée Portes ouvertes 2020">
              <a:extLst>
                <a:ext uri="{FF2B5EF4-FFF2-40B4-BE49-F238E27FC236}">
                  <a16:creationId xmlns:a16="http://schemas.microsoft.com/office/drawing/2014/main" id="{14E27560-16F3-4F2D-A38A-5AF76412B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0924" y="5622050"/>
              <a:ext cx="1061535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BD7147B-417F-4DB2-8717-9F624156D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214" y="1401988"/>
            <a:ext cx="6482423" cy="339794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DF3784B-CD0C-4908-9169-4FB585964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Master « REHAB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7E5302-CA84-4FCA-A08E-43AB8B4EE988}"/>
              </a:ext>
            </a:extLst>
          </p:cNvPr>
          <p:cNvSpPr txBox="1"/>
          <p:nvPr/>
        </p:nvSpPr>
        <p:spPr>
          <a:xfrm>
            <a:off x="2873938" y="1311020"/>
            <a:ext cx="62700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1 Rentrée 2021: </a:t>
            </a:r>
          </a:p>
          <a:p>
            <a:r>
              <a:rPr lang="fr-FR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ECTS + 4 semaines de stage</a:t>
            </a: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 Spécifiques </a:t>
            </a: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084CA68-C2A0-4BA8-9C67-2A7108E2A358}"/>
              </a:ext>
            </a:extLst>
          </p:cNvPr>
          <p:cNvGrpSpPr/>
          <p:nvPr/>
        </p:nvGrpSpPr>
        <p:grpSpPr>
          <a:xfrm>
            <a:off x="3222099" y="2579481"/>
            <a:ext cx="5613497" cy="1031051"/>
            <a:chOff x="3253629" y="2394532"/>
            <a:chExt cx="5613497" cy="1031051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75C0BF2-252E-40C9-8CEF-7BAFC51DA5AC}"/>
                </a:ext>
              </a:extLst>
            </p:cNvPr>
            <p:cNvSpPr txBox="1"/>
            <p:nvPr/>
          </p:nvSpPr>
          <p:spPr>
            <a:xfrm>
              <a:off x="3253629" y="2394532"/>
              <a:ext cx="43085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UE « Classification Internationale du Fonctionnement, Handicap »</a:t>
              </a:r>
            </a:p>
            <a:p>
              <a:pPr marL="171450" lvl="6" indent="-171450">
                <a:buFont typeface="Arial" panose="020B0604020202020204" pitchFamily="34" charset="0"/>
                <a:buChar char="•"/>
              </a:pPr>
              <a:r>
                <a:rPr lang="fr-FR" sz="1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Adaptation, compensation, substitution </a:t>
              </a:r>
            </a:p>
            <a:p>
              <a:pPr marL="171450" lvl="6" indent="-171450">
                <a:buFont typeface="Arial" panose="020B0604020202020204" pitchFamily="34" charset="0"/>
                <a:buChar char="•"/>
              </a:pPr>
              <a:r>
                <a:rPr lang="fr-FR" sz="1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Spécificités de la recherche dans le champ de la réadaptation</a:t>
              </a:r>
            </a:p>
            <a:p>
              <a:pPr marL="171450" lvl="6" indent="-171450">
                <a:buFont typeface="Arial" panose="020B0604020202020204" pitchFamily="34" charset="0"/>
                <a:buChar char="•"/>
              </a:pPr>
              <a:r>
                <a:rPr lang="fr-FR" sz="1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Technologies appliquées aux grandes déficiences et au handicap</a:t>
              </a:r>
              <a:endPara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E86610-F3CA-455D-BD8F-1FB1094F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2153" y="2545185"/>
              <a:ext cx="1304973" cy="815608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FEE9F4B-9A88-473E-88FD-6F0F3C48FE6C}"/>
              </a:ext>
            </a:extLst>
          </p:cNvPr>
          <p:cNvGrpSpPr/>
          <p:nvPr/>
        </p:nvGrpSpPr>
        <p:grpSpPr>
          <a:xfrm>
            <a:off x="3302193" y="3784215"/>
            <a:ext cx="5658426" cy="815608"/>
            <a:chOff x="3222099" y="3862764"/>
            <a:chExt cx="5658426" cy="81560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BEDFB5C-5013-42A0-B122-C8B470AC7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2099" y="3977897"/>
              <a:ext cx="1120760" cy="700475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2BA045B-BFE3-4A1E-A678-A8867605331E}"/>
                </a:ext>
              </a:extLst>
            </p:cNvPr>
            <p:cNvSpPr txBox="1"/>
            <p:nvPr/>
          </p:nvSpPr>
          <p:spPr>
            <a:xfrm>
              <a:off x="4572000" y="3862764"/>
              <a:ext cx="430852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UE « Fondamentaux de la rééducation/réadaptation »</a:t>
              </a:r>
            </a:p>
            <a:p>
              <a:pPr marL="171450" lvl="6" indent="-171450">
                <a:buFont typeface="Arial" panose="020B0604020202020204" pitchFamily="34" charset="0"/>
                <a:buChar char="•"/>
              </a:pPr>
              <a:r>
                <a:rPr lang="fr-FR" sz="1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Théories de l’apprentissage,  bases physiologiques de la rééducation</a:t>
              </a:r>
            </a:p>
            <a:p>
              <a:pPr marL="171450" lvl="6" indent="-171450">
                <a:buFont typeface="Arial" panose="020B0604020202020204" pitchFamily="34" charset="0"/>
                <a:buChar char="•"/>
              </a:pPr>
              <a:r>
                <a:rPr lang="fr-FR" sz="11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Plasticité cérébrale en contexte normal et pathologique, plasticité et adaptation musculaire</a:t>
              </a:r>
              <a:endPara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3E49C564-C092-43AD-9CD1-E3207595C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2" y="4604689"/>
            <a:ext cx="1563509" cy="46852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670A6D9-0474-4146-87C6-4B7AF52A1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4349"/>
            <a:ext cx="2195895" cy="31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UM - FDM fonts">
      <a:majorFont>
        <a:latin typeface="Oswald"/>
        <a:ea typeface=""/>
        <a:cs typeface=""/>
      </a:majorFont>
      <a:minorFont>
        <a:latin typeface="Open San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9B9B9B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1002</TotalTime>
  <Words>447</Words>
  <Application>Microsoft Office PowerPoint</Application>
  <PresentationFormat>Affichage à l'écran (16:9)</PresentationFormat>
  <Paragraphs>122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Oswald</vt:lpstr>
      <vt:lpstr>Times New Roman</vt:lpstr>
      <vt:lpstr>Arial</vt:lpstr>
      <vt:lpstr>Open Sans Condensed Light</vt:lpstr>
      <vt:lpstr>Simple Light</vt:lpstr>
      <vt:lpstr>Masters Santé UFR Médecine Montpellier-Nîmes 2021-2022</vt:lpstr>
      <vt:lpstr>Les parcours du Master Santé</vt:lpstr>
      <vt:lpstr>Master « Soins Humanités Société »</vt:lpstr>
      <vt:lpstr>Master « Soins Humanités Société »</vt:lpstr>
      <vt:lpstr>Master « Soins Humanités Société »</vt:lpstr>
      <vt:lpstr>Master « Epidémiologie Données de Santé                – Biostatistiques » </vt:lpstr>
      <vt:lpstr>Master « Epidémiologie Données de Santé                – Biostatistiques » </vt:lpstr>
      <vt:lpstr>Présentation PowerPoint</vt:lpstr>
      <vt:lpstr>Présentation PowerPoint</vt:lpstr>
      <vt:lpstr>Master « REHAB »</vt:lpstr>
      <vt:lpstr>Master « Soin Digital – Télémédecine – Télésoin » </vt:lpstr>
      <vt:lpstr>Master « Soin Digital – Télémédecine – Télésoin » </vt:lpstr>
      <vt:lpstr>Les parcours du Master Santé</vt:lpstr>
      <vt:lpstr>Une équipe pédagogique du Master Santé et de scolarité motivée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de travail collaboratifs</dc:title>
  <dc:creator>maud.minard@umontpellier.fr</dc:creator>
  <cp:lastModifiedBy>Fatima El Bechari</cp:lastModifiedBy>
  <cp:revision>120</cp:revision>
  <dcterms:modified xsi:type="dcterms:W3CDTF">2021-06-25T16:31:31Z</dcterms:modified>
</cp:coreProperties>
</file>