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94" r:id="rId2"/>
    <p:sldId id="786" r:id="rId3"/>
    <p:sldId id="800" r:id="rId4"/>
    <p:sldId id="802" r:id="rId5"/>
    <p:sldId id="792" r:id="rId6"/>
    <p:sldId id="799" r:id="rId7"/>
    <p:sldId id="788" r:id="rId8"/>
    <p:sldId id="798" r:id="rId9"/>
    <p:sldId id="795" r:id="rId10"/>
    <p:sldId id="812" r:id="rId11"/>
    <p:sldId id="813" r:id="rId12"/>
    <p:sldId id="797" r:id="rId13"/>
  </p:sldIdLst>
  <p:sldSz cx="9144000" cy="5143500" type="screen16x9"/>
  <p:notesSz cx="6858000" cy="9144000"/>
  <p:embeddedFontLst>
    <p:embeddedFont>
      <p:font typeface="Open Sans Condensed Light" panose="020B0306030504020204" charset="0"/>
      <p:regular r:id="rId15"/>
      <p:bold r:id="rId16"/>
      <p:italic r:id="rId17"/>
    </p:embeddedFont>
    <p:embeddedFont>
      <p:font typeface="Oswa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EB5763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AC0A3-D865-4829-9984-9AFD58895E9A}">
  <a:tblStyle styleId="{49AAC0A3-D865-4829-9984-9AFD58895E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885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9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5255" y="1579562"/>
            <a:ext cx="3826799" cy="1483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EB5763"/>
                </a:solidFill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8793" y="929829"/>
            <a:ext cx="5255207" cy="3267739"/>
          </a:xfrm>
          <a:prstGeom prst="rect">
            <a:avLst/>
          </a:prstGeom>
        </p:spPr>
      </p:pic>
      <p:pic>
        <p:nvPicPr>
          <p:cNvPr id="13" name="Google Shape;57;p13"/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1" y="131900"/>
            <a:ext cx="1972779" cy="6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43363" y="4246563"/>
            <a:ext cx="5100637" cy="346075"/>
          </a:xfrm>
        </p:spPr>
        <p:txBody>
          <a:bodyPr/>
          <a:lstStyle>
            <a:lvl1pPr marL="114300" indent="0" algn="r">
              <a:buNone/>
              <a:defRPr baseline="0"/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fr-FR" dirty="0"/>
              <a:t>Date – Cours – Professeur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271037"/>
            <a:ext cx="56691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57;p13"/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4663217"/>
            <a:ext cx="1322986" cy="4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4;p14"/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350" y="0"/>
            <a:ext cx="3447647" cy="111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11700" y="1311020"/>
            <a:ext cx="8473313" cy="3155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57;p13"/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1" y="131900"/>
            <a:ext cx="1972779" cy="6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64;p14"/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350" y="0"/>
            <a:ext cx="3447647" cy="111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57;p13"/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4663217"/>
            <a:ext cx="1322986" cy="4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B5763"/>
                </a:solidFill>
                <a:latin typeface="+mn-lt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chemeClr val="accent4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nouvelles-nouveau-logo-nouveau-signe-32199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8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hyperlink" Target="https://pixabay.com/fr/nouvelles-nouveau-logo-nouveau-signe-32199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0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hsmed.edu.umontpellier.fr/master/master-2-recherche-sh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r/nouvelles-nouveau-logo-nouveau-signe-3219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r/nouvelles-nouveau-logo-nouveau-signe-32199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hyperlink" Target="https://pixabay.com/fr/nouvelles-nouveau-logo-nouveau-signe-32199/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nouvelles-nouveau-logo-nouveau-signe-32199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nouvelles-nouveau-logo-nouveau-signe-3219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0790" y="2148219"/>
            <a:ext cx="3826799" cy="1483148"/>
          </a:xfrm>
        </p:spPr>
        <p:txBody>
          <a:bodyPr/>
          <a:lstStyle/>
          <a:p>
            <a:r>
              <a:rPr lang="fr-FR" dirty="0"/>
              <a:t>Masters Santé</a:t>
            </a:r>
            <a:br>
              <a:rPr lang="fr-FR" dirty="0"/>
            </a:br>
            <a:r>
              <a:rPr lang="fr-FR" dirty="0"/>
              <a:t>UFR Médecine</a:t>
            </a:r>
            <a:br>
              <a:rPr lang="fr-FR" dirty="0"/>
            </a:br>
            <a:r>
              <a:rPr lang="fr-FR" dirty="0"/>
              <a:t>Montpellier-Nîmes</a:t>
            </a:r>
            <a:br>
              <a:rPr lang="fr-FR" dirty="0"/>
            </a:br>
            <a:r>
              <a:rPr lang="fr-FR" dirty="0" smtClean="0"/>
              <a:t>2022-2023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Université de Montpellier</a:t>
            </a:r>
          </a:p>
        </p:txBody>
      </p:sp>
    </p:spTree>
    <p:extLst>
      <p:ext uri="{BB962C8B-B14F-4D97-AF65-F5344CB8AC3E}">
        <p14:creationId xmlns:p14="http://schemas.microsoft.com/office/powerpoint/2010/main" val="275378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05D4E3-EF86-45A1-9DC9-A535E37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6394" y="1283055"/>
            <a:ext cx="6705427" cy="3155950"/>
          </a:xfrm>
        </p:spPr>
        <p:txBody>
          <a:bodyPr/>
          <a:lstStyle/>
          <a:p>
            <a:r>
              <a:rPr lang="fr-FR" b="1" dirty="0"/>
              <a:t>Contexte</a:t>
            </a:r>
            <a:r>
              <a:rPr lang="fr-FR" dirty="0"/>
              <a:t> : Déploiement de la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Télésanté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dirty="0"/>
              <a:t>en France qui réunit deux modes de pratiques : la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Télémédecine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/>
              <a:t>et le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Télésoin</a:t>
            </a:r>
          </a:p>
          <a:p>
            <a:r>
              <a:rPr lang="fr-FR" b="1" dirty="0"/>
              <a:t>Objectifs </a:t>
            </a:r>
            <a:r>
              <a:rPr lang="fr-FR" dirty="0"/>
              <a:t>: Former à la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pratique</a:t>
            </a:r>
            <a:r>
              <a:rPr lang="fr-FR" dirty="0"/>
              <a:t> et à la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recherche en Télésanté</a:t>
            </a:r>
          </a:p>
          <a:p>
            <a:r>
              <a:rPr lang="fr-FR" b="1" dirty="0"/>
              <a:t>Débouchés</a:t>
            </a:r>
            <a:r>
              <a:rPr lang="fr-FR" dirty="0"/>
              <a:t> :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Nouveaux métiers </a:t>
            </a:r>
            <a:r>
              <a:rPr lang="fr-FR" b="1" dirty="0"/>
              <a:t>des professions de santé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s’appuyant sur le digital</a:t>
            </a:r>
          </a:p>
          <a:p>
            <a:r>
              <a:rPr lang="fr-FR" b="1" dirty="0"/>
              <a:t>Positionnement </a:t>
            </a:r>
            <a:r>
              <a:rPr lang="fr-FR" dirty="0"/>
              <a:t>: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43D3FE-DC1B-4E71-843A-10491C9D4C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986" y="3270466"/>
            <a:ext cx="2594603" cy="1385268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B72F8D1-5AF8-406C-8256-45BD084DA267}"/>
              </a:ext>
            </a:extLst>
          </p:cNvPr>
          <p:cNvGrpSpPr/>
          <p:nvPr/>
        </p:nvGrpSpPr>
        <p:grpSpPr>
          <a:xfrm>
            <a:off x="91761" y="1355895"/>
            <a:ext cx="1783080" cy="3155950"/>
            <a:chOff x="7761113" y="1650152"/>
            <a:chExt cx="2377440" cy="486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089E001-D2BB-4E0A-8301-2BF486BAE4F8}"/>
                </a:ext>
              </a:extLst>
            </p:cNvPr>
            <p:cNvGrpSpPr/>
            <p:nvPr/>
          </p:nvGrpSpPr>
          <p:grpSpPr>
            <a:xfrm>
              <a:off x="7761113" y="1650152"/>
              <a:ext cx="2377440" cy="4860000"/>
              <a:chOff x="7761113" y="1650152"/>
              <a:chExt cx="2377440" cy="4860000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2D4FD98-7FDC-44C0-A4AD-C2395ABCAC38}"/>
                  </a:ext>
                </a:extLst>
              </p:cNvPr>
              <p:cNvSpPr txBox="1"/>
              <p:nvPr/>
            </p:nvSpPr>
            <p:spPr>
              <a:xfrm>
                <a:off x="7761113" y="2697369"/>
                <a:ext cx="237744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S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oin </a:t>
                </a:r>
                <a:r>
                  <a:rPr lang="fr-FR" sz="1500" b="1" dirty="0">
                    <a:solidFill>
                      <a:srgbClr val="FF0000"/>
                    </a:solidFill>
                  </a:rPr>
                  <a:t>D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igital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élémédecine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élésoin</a:t>
                </a:r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26C05757-ADE8-4BF7-8CC1-3A08EE3C8974}"/>
                  </a:ext>
                </a:extLst>
              </p:cNvPr>
              <p:cNvGrpSpPr/>
              <p:nvPr/>
            </p:nvGrpSpPr>
            <p:grpSpPr>
              <a:xfrm>
                <a:off x="8530278" y="1710740"/>
                <a:ext cx="839111" cy="757242"/>
                <a:chOff x="7915333" y="877122"/>
                <a:chExt cx="1268604" cy="1023408"/>
              </a:xfrm>
            </p:grpSpPr>
            <p:pic>
              <p:nvPicPr>
                <p:cNvPr id="12" name="Graphique 11" descr="Flux">
                  <a:extLst>
                    <a:ext uri="{FF2B5EF4-FFF2-40B4-BE49-F238E27FC236}">
                      <a16:creationId xmlns:a16="http://schemas.microsoft.com/office/drawing/2014/main" id="{3DBE2FB8-4A4C-4707-A653-CA7AB7EF8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5333" y="877122"/>
                  <a:ext cx="708408" cy="708408"/>
                </a:xfrm>
                <a:prstGeom prst="rect">
                  <a:avLst/>
                </a:prstGeom>
              </p:spPr>
            </p:pic>
            <p:pic>
              <p:nvPicPr>
                <p:cNvPr id="13" name="Graphique 12" descr="Docteur">
                  <a:extLst>
                    <a:ext uri="{FF2B5EF4-FFF2-40B4-BE49-F238E27FC236}">
                      <a16:creationId xmlns:a16="http://schemas.microsoft.com/office/drawing/2014/main" id="{7F3A96F0-7964-4B5D-BFE0-21AC479C7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9537" y="98613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B31AEAF5-0536-4CBA-A721-0B0F99DA7356}"/>
                  </a:ext>
                </a:extLst>
              </p:cNvPr>
              <p:cNvSpPr/>
              <p:nvPr/>
            </p:nvSpPr>
            <p:spPr>
              <a:xfrm>
                <a:off x="7959833" y="1650152"/>
                <a:ext cx="1872000" cy="4860000"/>
              </a:xfrm>
              <a:prstGeom prst="round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12ECDF4-880A-47E7-90A1-F360E17A6B37}"/>
                </a:ext>
              </a:extLst>
            </p:cNvPr>
            <p:cNvSpPr txBox="1"/>
            <p:nvPr/>
          </p:nvSpPr>
          <p:spPr>
            <a:xfrm>
              <a:off x="7790494" y="3932667"/>
              <a:ext cx="218295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070C0"/>
                  </a:solidFill>
                </a:rPr>
                <a:t>M1</a:t>
              </a: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r>
                <a:rPr lang="fr-FR" sz="1500" b="1" dirty="0">
                  <a:solidFill>
                    <a:srgbClr val="0070C0"/>
                  </a:solidFill>
                </a:rPr>
                <a:t>M2</a:t>
              </a: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8D0E2BC3-FECA-4652-9006-E9526190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116396" cy="572700"/>
          </a:xfrm>
        </p:spPr>
        <p:txBody>
          <a:bodyPr/>
          <a:lstStyle/>
          <a:p>
            <a:r>
              <a:rPr lang="fr-FR" sz="2400" dirty="0">
                <a:solidFill>
                  <a:schemeClr val="accent4"/>
                </a:solidFill>
                <a:cs typeface="Arial"/>
              </a:rPr>
              <a:t>Master « Soin Digital – Télémédecine – Télésoin »</a:t>
            </a:r>
            <a:r>
              <a:rPr lang="fr-FR" sz="2800" dirty="0">
                <a:solidFill>
                  <a:schemeClr val="accent4"/>
                </a:solidFill>
                <a:cs typeface="Arial"/>
              </a:rPr>
              <a:t/>
            </a:r>
            <a:br>
              <a:rPr lang="fr-FR" sz="2800" dirty="0">
                <a:solidFill>
                  <a:schemeClr val="accent4"/>
                </a:solidFill>
                <a:cs typeface="Arial"/>
              </a:rPr>
            </a:br>
            <a:endParaRPr lang="fr-FR" dirty="0"/>
          </a:p>
        </p:txBody>
      </p:sp>
      <p:pic>
        <p:nvPicPr>
          <p:cNvPr id="16" name="Image 1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CE175E15-8D90-40E3-B2D0-BD0E77A19A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852726">
            <a:off x="5910984" y="84025"/>
            <a:ext cx="1410631" cy="10418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95CD82-8636-42F6-AF67-7E843C6C6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0212" y="3190891"/>
            <a:ext cx="2120376" cy="16815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EAADCD-A774-4FAF-A03D-B2CB411EAB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5458" y="2849330"/>
            <a:ext cx="1451742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05D4E3-EF86-45A1-9DC9-A535E37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5614" y="1283056"/>
            <a:ext cx="5947414" cy="3718712"/>
          </a:xfrm>
        </p:spPr>
        <p:txBody>
          <a:bodyPr/>
          <a:lstStyle/>
          <a:p>
            <a:pPr marL="11430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Master 1 Rentrée 2022 </a:t>
            </a:r>
            <a:endParaRPr lang="fr-FR" b="1" dirty="0" smtClean="0">
              <a:solidFill>
                <a:schemeClr val="accent4"/>
              </a:solidFill>
            </a:endParaRPr>
          </a:p>
          <a:p>
            <a:pPr marL="114300" indent="0">
              <a:buNone/>
            </a:pPr>
            <a:endParaRPr lang="fr-FR" b="1" dirty="0" smtClean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b="1" dirty="0" smtClean="0"/>
              <a:t>Etudiants </a:t>
            </a:r>
            <a:r>
              <a:rPr lang="fr-FR" b="1" dirty="0"/>
              <a:t>en Santé &amp; </a:t>
            </a:r>
            <a:r>
              <a:rPr lang="fr-FR" b="1" dirty="0" smtClean="0"/>
              <a:t>Internes </a:t>
            </a:r>
            <a:r>
              <a:rPr lang="fr-FR" sz="1600" b="1" dirty="0" smtClean="0">
                <a:solidFill>
                  <a:schemeClr val="accent4"/>
                </a:solidFill>
              </a:rPr>
              <a:t> </a:t>
            </a:r>
            <a:r>
              <a:rPr lang="fr-FR" sz="1600" b="1" dirty="0">
                <a:solidFill>
                  <a:schemeClr val="accent4"/>
                </a:solidFill>
              </a:rPr>
              <a:t>2 ans pour les </a:t>
            </a:r>
            <a:r>
              <a:rPr lang="fr-FR" sz="1600" b="1" dirty="0" smtClean="0">
                <a:solidFill>
                  <a:schemeClr val="accent4"/>
                </a:solidFill>
              </a:rPr>
              <a:t>externes - </a:t>
            </a:r>
            <a:r>
              <a:rPr lang="fr-FR" sz="1600" b="1" dirty="0">
                <a:solidFill>
                  <a:schemeClr val="accent4"/>
                </a:solidFill>
              </a:rPr>
              <a:t>1 ans pour les internes </a:t>
            </a:r>
            <a:endParaRPr lang="fr-FR" sz="1600" b="1" dirty="0" smtClean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10,5 ECTS +  4 semaines de stage   </a:t>
            </a:r>
          </a:p>
          <a:p>
            <a:pPr marL="114300" indent="0">
              <a:buNone/>
            </a:pPr>
            <a:endParaRPr lang="fr-F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jeudis 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après-midi sauf  pour  UE Transition digitale du soin  (Internes uniquement pour la rentrée prochaine)</a:t>
            </a:r>
          </a:p>
          <a:p>
            <a:pPr marL="114300" indent="0">
              <a:buNone/>
            </a:pP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fr-FR" sz="1600" b="1" dirty="0" smtClean="0">
                <a:solidFill>
                  <a:schemeClr val="accent4"/>
                </a:solidFill>
              </a:rPr>
              <a:t>UE </a:t>
            </a:r>
            <a:r>
              <a:rPr lang="fr-FR" sz="1600" b="1" dirty="0">
                <a:solidFill>
                  <a:schemeClr val="accent4"/>
                </a:solidFill>
              </a:rPr>
              <a:t>Mutualisée avec </a:t>
            </a:r>
            <a:r>
              <a:rPr lang="fr-FR" sz="1600" b="1" dirty="0" smtClean="0">
                <a:solidFill>
                  <a:schemeClr val="accent4"/>
                </a:solidFill>
              </a:rPr>
              <a:t>M1 EDSB </a:t>
            </a:r>
            <a:r>
              <a:rPr lang="fr-FR" sz="1600" b="1" dirty="0">
                <a:solidFill>
                  <a:schemeClr val="accent4"/>
                </a:solidFill>
              </a:rPr>
              <a:t>- Statistique </a:t>
            </a:r>
            <a:r>
              <a:rPr lang="fr-FR" sz="1600" b="1" dirty="0" err="1">
                <a:solidFill>
                  <a:schemeClr val="accent4"/>
                </a:solidFill>
              </a:rPr>
              <a:t>inférentielle</a:t>
            </a:r>
            <a:r>
              <a:rPr lang="fr-FR" sz="1600" b="1" dirty="0">
                <a:solidFill>
                  <a:schemeClr val="accent4"/>
                </a:solidFill>
              </a:rPr>
              <a:t> 1 (S1) – 2,5 </a:t>
            </a:r>
            <a:r>
              <a:rPr lang="fr-FR" sz="1600" b="1" dirty="0" err="1" smtClean="0">
                <a:solidFill>
                  <a:schemeClr val="accent4"/>
                </a:solidFill>
              </a:rPr>
              <a:t>Ects</a:t>
            </a:r>
            <a:endParaRPr lang="fr-FR" sz="1600" b="1" dirty="0" smtClean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sz="1600" b="1" dirty="0" smtClean="0">
                <a:solidFill>
                  <a:schemeClr val="accent4"/>
                </a:solidFill>
              </a:rPr>
              <a:t>UE </a:t>
            </a:r>
            <a:r>
              <a:rPr lang="fr-FR" sz="1600" b="1" dirty="0">
                <a:solidFill>
                  <a:schemeClr val="accent4"/>
                </a:solidFill>
              </a:rPr>
              <a:t>Innovations en santé digitale et  en </a:t>
            </a:r>
            <a:r>
              <a:rPr lang="fr-FR" sz="1600" b="1" dirty="0" err="1">
                <a:solidFill>
                  <a:schemeClr val="accent4"/>
                </a:solidFill>
              </a:rPr>
              <a:t>Réeducation</a:t>
            </a:r>
            <a:r>
              <a:rPr lang="fr-FR" sz="1600" b="1" dirty="0">
                <a:solidFill>
                  <a:schemeClr val="accent4"/>
                </a:solidFill>
              </a:rPr>
              <a:t> /Réadaptation – ( S1) – 3 </a:t>
            </a:r>
            <a:r>
              <a:rPr lang="fr-FR" sz="1600" b="1" dirty="0" err="1" smtClean="0">
                <a:solidFill>
                  <a:schemeClr val="accent4"/>
                </a:solidFill>
              </a:rPr>
              <a:t>Ects</a:t>
            </a:r>
            <a:endParaRPr lang="fr-FR" sz="1600" b="1" dirty="0" smtClean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sz="1600" b="1" dirty="0" smtClean="0">
                <a:solidFill>
                  <a:schemeClr val="accent4"/>
                </a:solidFill>
              </a:rPr>
              <a:t>UE Transition </a:t>
            </a:r>
            <a:r>
              <a:rPr lang="fr-FR" sz="1600" b="1" dirty="0">
                <a:solidFill>
                  <a:schemeClr val="accent4"/>
                </a:solidFill>
              </a:rPr>
              <a:t>digitale du soin – (S2) – 5 </a:t>
            </a:r>
            <a:r>
              <a:rPr lang="fr-FR" sz="1600" b="1" dirty="0" err="1" smtClean="0">
                <a:solidFill>
                  <a:schemeClr val="accent4"/>
                </a:solidFill>
              </a:rPr>
              <a:t>Ects</a:t>
            </a:r>
            <a:endParaRPr lang="fr-FR" sz="1600" b="1" dirty="0" smtClean="0">
              <a:solidFill>
                <a:schemeClr val="accent4"/>
              </a:solidFill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sz="16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B72F8D1-5AF8-406C-8256-45BD084DA267}"/>
              </a:ext>
            </a:extLst>
          </p:cNvPr>
          <p:cNvGrpSpPr/>
          <p:nvPr/>
        </p:nvGrpSpPr>
        <p:grpSpPr>
          <a:xfrm>
            <a:off x="91761" y="1355895"/>
            <a:ext cx="1783080" cy="3155950"/>
            <a:chOff x="7761113" y="1650152"/>
            <a:chExt cx="2377440" cy="486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089E001-D2BB-4E0A-8301-2BF486BAE4F8}"/>
                </a:ext>
              </a:extLst>
            </p:cNvPr>
            <p:cNvGrpSpPr/>
            <p:nvPr/>
          </p:nvGrpSpPr>
          <p:grpSpPr>
            <a:xfrm>
              <a:off x="7761113" y="1650152"/>
              <a:ext cx="2377440" cy="4860000"/>
              <a:chOff x="7761113" y="1650152"/>
              <a:chExt cx="2377440" cy="4860000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2D4FD98-7FDC-44C0-A4AD-C2395ABCAC38}"/>
                  </a:ext>
                </a:extLst>
              </p:cNvPr>
              <p:cNvSpPr txBox="1"/>
              <p:nvPr/>
            </p:nvSpPr>
            <p:spPr>
              <a:xfrm>
                <a:off x="7761113" y="2697369"/>
                <a:ext cx="237744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S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oin </a:t>
                </a:r>
                <a:r>
                  <a:rPr lang="fr-FR" sz="1500" b="1" dirty="0">
                    <a:solidFill>
                      <a:srgbClr val="FF0000"/>
                    </a:solidFill>
                  </a:rPr>
                  <a:t>D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igital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élémédecine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élésoin</a:t>
                </a:r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26C05757-ADE8-4BF7-8CC1-3A08EE3C8974}"/>
                  </a:ext>
                </a:extLst>
              </p:cNvPr>
              <p:cNvGrpSpPr/>
              <p:nvPr/>
            </p:nvGrpSpPr>
            <p:grpSpPr>
              <a:xfrm>
                <a:off x="8530278" y="1710740"/>
                <a:ext cx="839111" cy="757242"/>
                <a:chOff x="7915333" y="877122"/>
                <a:chExt cx="1268604" cy="1023408"/>
              </a:xfrm>
            </p:grpSpPr>
            <p:pic>
              <p:nvPicPr>
                <p:cNvPr id="12" name="Graphique 11" descr="Flux">
                  <a:extLst>
                    <a:ext uri="{FF2B5EF4-FFF2-40B4-BE49-F238E27FC236}">
                      <a16:creationId xmlns:a16="http://schemas.microsoft.com/office/drawing/2014/main" id="{3DBE2FB8-4A4C-4707-A653-CA7AB7EF8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5333" y="877122"/>
                  <a:ext cx="708408" cy="708408"/>
                </a:xfrm>
                <a:prstGeom prst="rect">
                  <a:avLst/>
                </a:prstGeom>
              </p:spPr>
            </p:pic>
            <p:pic>
              <p:nvPicPr>
                <p:cNvPr id="13" name="Graphique 12" descr="Docteur">
                  <a:extLst>
                    <a:ext uri="{FF2B5EF4-FFF2-40B4-BE49-F238E27FC236}">
                      <a16:creationId xmlns:a16="http://schemas.microsoft.com/office/drawing/2014/main" id="{7F3A96F0-7964-4B5D-BFE0-21AC479C7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9537" y="98613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B31AEAF5-0536-4CBA-A721-0B0F99DA7356}"/>
                  </a:ext>
                </a:extLst>
              </p:cNvPr>
              <p:cNvSpPr/>
              <p:nvPr/>
            </p:nvSpPr>
            <p:spPr>
              <a:xfrm>
                <a:off x="7959833" y="1650152"/>
                <a:ext cx="1872000" cy="4860000"/>
              </a:xfrm>
              <a:prstGeom prst="round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12ECDF4-880A-47E7-90A1-F360E17A6B37}"/>
                </a:ext>
              </a:extLst>
            </p:cNvPr>
            <p:cNvSpPr txBox="1"/>
            <p:nvPr/>
          </p:nvSpPr>
          <p:spPr>
            <a:xfrm>
              <a:off x="7769958" y="3917731"/>
              <a:ext cx="2182957" cy="156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070C0"/>
                  </a:solidFill>
                </a:rPr>
                <a:t>M1</a:t>
              </a: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8D0E2BC3-FECA-4652-9006-E9526190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116396" cy="572700"/>
          </a:xfrm>
        </p:spPr>
        <p:txBody>
          <a:bodyPr/>
          <a:lstStyle/>
          <a:p>
            <a:r>
              <a:rPr lang="fr-FR" sz="2400" dirty="0">
                <a:solidFill>
                  <a:schemeClr val="accent4"/>
                </a:solidFill>
                <a:cs typeface="Arial"/>
              </a:rPr>
              <a:t>Master « Soin Digital – Télémédecine – Télésoin »</a:t>
            </a:r>
            <a:r>
              <a:rPr lang="fr-FR" sz="2800" dirty="0">
                <a:solidFill>
                  <a:schemeClr val="accent4"/>
                </a:solidFill>
                <a:cs typeface="Arial"/>
              </a:rPr>
              <a:t/>
            </a:r>
            <a:br>
              <a:rPr lang="fr-FR" sz="2800" dirty="0">
                <a:solidFill>
                  <a:schemeClr val="accent4"/>
                </a:solidFill>
                <a:cs typeface="Arial"/>
              </a:rPr>
            </a:br>
            <a:endParaRPr lang="fr-FR" dirty="0"/>
          </a:p>
        </p:txBody>
      </p:sp>
      <p:pic>
        <p:nvPicPr>
          <p:cNvPr id="16" name="Image 1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CE175E15-8D90-40E3-B2D0-BD0E77A19A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852726">
            <a:off x="5910984" y="84025"/>
            <a:ext cx="1410631" cy="10418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1667293"/>
            <a:ext cx="445047" cy="3133306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7988847" y="2941228"/>
            <a:ext cx="1027137" cy="585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 SD TT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1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295D98A-BA1A-42E3-912E-68C90EBD4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611" y="361874"/>
            <a:ext cx="4091502" cy="543583"/>
          </a:xfrm>
        </p:spPr>
        <p:txBody>
          <a:bodyPr/>
          <a:lstStyle/>
          <a:p>
            <a:r>
              <a:rPr lang="fr-FR" sz="2400" dirty="0"/>
              <a:t>Une équipe pédagogique du Master Santé et de scolarité motivée !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7760DD-04FB-4EA8-A865-42BAAB69A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Université de Montpellier</a:t>
            </a:r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718D9D2-329F-42F9-84DD-5767D0C603A1}"/>
              </a:ext>
            </a:extLst>
          </p:cNvPr>
          <p:cNvSpPr txBox="1">
            <a:spLocks/>
          </p:cNvSpPr>
          <p:nvPr/>
        </p:nvSpPr>
        <p:spPr>
          <a:xfrm>
            <a:off x="825838" y="1183340"/>
            <a:ext cx="2931656" cy="369602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1" dirty="0"/>
              <a:t>Arnaud 	</a:t>
            </a:r>
            <a:r>
              <a:rPr lang="fr-FR" sz="1800" b="1" dirty="0">
                <a:solidFill>
                  <a:srgbClr val="FF0000"/>
                </a:solidFill>
              </a:rPr>
              <a:t>D</a:t>
            </a:r>
            <a:r>
              <a:rPr lang="fr-FR" sz="1800" b="1" dirty="0"/>
              <a:t>UPEYRON</a:t>
            </a:r>
          </a:p>
          <a:p>
            <a:r>
              <a:rPr lang="fr-FR" sz="1800" b="1" dirty="0"/>
              <a:t>Pascale	</a:t>
            </a:r>
            <a:r>
              <a:rPr lang="fr-FR" sz="1800" b="1" dirty="0">
                <a:solidFill>
                  <a:srgbClr val="FF0000"/>
                </a:solidFill>
              </a:rPr>
              <a:t>F</a:t>
            </a:r>
            <a:r>
              <a:rPr lang="fr-FR" sz="1800" b="1" dirty="0"/>
              <a:t>ABBRO-PERAY</a:t>
            </a:r>
          </a:p>
          <a:p>
            <a:r>
              <a:rPr lang="fr-FR" sz="1800" b="1" dirty="0"/>
              <a:t>Maurice</a:t>
            </a:r>
            <a:r>
              <a:rPr lang="fr-FR" sz="1800" b="1" dirty="0">
                <a:solidFill>
                  <a:srgbClr val="0097A7"/>
                </a:solidFill>
              </a:rPr>
              <a:t> 	</a:t>
            </a:r>
            <a:r>
              <a:rPr lang="fr-FR" sz="1800" b="1" dirty="0">
                <a:solidFill>
                  <a:srgbClr val="FF0000"/>
                </a:solidFill>
              </a:rPr>
              <a:t>H</a:t>
            </a:r>
            <a:r>
              <a:rPr lang="fr-FR" sz="1800" b="1" dirty="0"/>
              <a:t>AYOT</a:t>
            </a:r>
          </a:p>
          <a:p>
            <a:r>
              <a:rPr lang="fr-FR" sz="1800" b="1" dirty="0"/>
              <a:t>Claude 	</a:t>
            </a:r>
            <a:r>
              <a:rPr lang="fr-FR" sz="1800" b="1" dirty="0">
                <a:solidFill>
                  <a:srgbClr val="FF0000"/>
                </a:solidFill>
              </a:rPr>
              <a:t>J</a:t>
            </a:r>
            <a:r>
              <a:rPr lang="fr-FR" sz="1800" b="1" dirty="0"/>
              <a:t>EANDEL</a:t>
            </a:r>
          </a:p>
          <a:p>
            <a:r>
              <a:rPr lang="fr-FR" sz="1800" b="1" dirty="0"/>
              <a:t>Isabelle 	</a:t>
            </a:r>
            <a:r>
              <a:rPr lang="fr-FR" sz="1800" b="1" dirty="0">
                <a:solidFill>
                  <a:srgbClr val="FF0000"/>
                </a:solidFill>
              </a:rPr>
              <a:t>L</a:t>
            </a:r>
            <a:r>
              <a:rPr lang="fr-FR" sz="1800" b="1" dirty="0"/>
              <a:t>AFFONT</a:t>
            </a:r>
          </a:p>
          <a:p>
            <a:r>
              <a:rPr lang="fr-FR" sz="1800" b="1" dirty="0"/>
              <a:t>Thibault	</a:t>
            </a:r>
            <a:r>
              <a:rPr lang="fr-FR" sz="1800" b="1" dirty="0">
                <a:solidFill>
                  <a:srgbClr val="FF0000"/>
                </a:solidFill>
              </a:rPr>
              <a:t>M</a:t>
            </a:r>
            <a:r>
              <a:rPr lang="fr-FR" sz="1800" b="1" dirty="0"/>
              <a:t>URA</a:t>
            </a:r>
          </a:p>
          <a:p>
            <a:r>
              <a:rPr lang="fr-FR" sz="1800" b="1" dirty="0"/>
              <a:t>Jérôme 	</a:t>
            </a:r>
            <a:r>
              <a:rPr lang="fr-FR" sz="1800" b="1" dirty="0">
                <a:solidFill>
                  <a:srgbClr val="FF0000"/>
                </a:solidFill>
              </a:rPr>
              <a:t>S</a:t>
            </a:r>
            <a:r>
              <a:rPr lang="fr-FR" sz="1800" b="1" dirty="0"/>
              <a:t>OLASSOL</a:t>
            </a:r>
          </a:p>
          <a:p>
            <a:r>
              <a:rPr lang="fr-FR" sz="1800" b="1" dirty="0"/>
              <a:t>Myriam 	</a:t>
            </a:r>
            <a:r>
              <a:rPr lang="fr-FR" sz="1800" b="1" dirty="0">
                <a:solidFill>
                  <a:srgbClr val="FF0000"/>
                </a:solidFill>
              </a:rPr>
              <a:t>T</a:t>
            </a:r>
            <a:r>
              <a:rPr lang="fr-FR" sz="1800" b="1" dirty="0"/>
              <a:t>AROUDJIT </a:t>
            </a:r>
          </a:p>
          <a:p>
            <a:r>
              <a:rPr lang="fr-FR" sz="1800" b="1" dirty="0"/>
              <a:t>Laurent 	</a:t>
            </a:r>
            <a:r>
              <a:rPr lang="fr-FR" sz="1800" b="1" dirty="0">
                <a:solidFill>
                  <a:srgbClr val="FF0000"/>
                </a:solidFill>
              </a:rPr>
              <a:t>V</a:t>
            </a:r>
            <a:r>
              <a:rPr lang="fr-FR" sz="1800" b="1" dirty="0"/>
              <a:t>ISIER</a:t>
            </a:r>
          </a:p>
          <a:p>
            <a:endParaRPr lang="fr-FR" sz="1800" b="1" dirty="0"/>
          </a:p>
          <a:p>
            <a:r>
              <a:rPr lang="fr-FR" sz="1800" b="1" dirty="0"/>
              <a:t>Stéphanie  	</a:t>
            </a:r>
            <a:r>
              <a:rPr lang="fr-FR" sz="1800" b="1" dirty="0">
                <a:solidFill>
                  <a:srgbClr val="FF0000"/>
                </a:solidFill>
              </a:rPr>
              <a:t>C</a:t>
            </a:r>
            <a:r>
              <a:rPr lang="fr-FR" sz="1800" b="1" dirty="0"/>
              <a:t>RESPIN</a:t>
            </a:r>
          </a:p>
          <a:p>
            <a:r>
              <a:rPr lang="fr-FR" sz="1800" b="1" dirty="0"/>
              <a:t>Fatima 	</a:t>
            </a:r>
            <a:r>
              <a:rPr lang="fr-FR" sz="1800" b="1" dirty="0">
                <a:solidFill>
                  <a:srgbClr val="FF0000"/>
                </a:solidFill>
              </a:rPr>
              <a:t>E</a:t>
            </a:r>
            <a:r>
              <a:rPr lang="fr-FR" sz="1800" b="1" dirty="0"/>
              <a:t>L BECHARI </a:t>
            </a:r>
          </a:p>
        </p:txBody>
      </p:sp>
    </p:spTree>
    <p:extLst>
      <p:ext uri="{BB962C8B-B14F-4D97-AF65-F5344CB8AC3E}">
        <p14:creationId xmlns:p14="http://schemas.microsoft.com/office/powerpoint/2010/main" val="20068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E019E-02BE-48CF-82E9-90DA5752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parcours du Master Santé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9B7BC9-1820-44BF-9D7E-E705CFCC7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52" y="1172708"/>
            <a:ext cx="8183496" cy="35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D95C4-ADC8-4DF8-8530-1848AA72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« Soins Humanités Société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03520D-15BE-40AF-9CD9-3B1B6C1FA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582" y="1206038"/>
            <a:ext cx="7116418" cy="3372588"/>
          </a:xfrm>
        </p:spPr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2 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 smtClean="0">
                <a:solidFill>
                  <a:schemeClr val="accent4"/>
                </a:solidFill>
              </a:rPr>
              <a:t>Semestre 1</a:t>
            </a:r>
            <a:r>
              <a:rPr lang="fr-FR" b="1" dirty="0" smtClean="0">
                <a:solidFill>
                  <a:schemeClr val="accent4"/>
                </a:solidFill>
              </a:rPr>
              <a:t> Grandes </a:t>
            </a:r>
            <a:r>
              <a:rPr lang="fr-FR" b="1" dirty="0">
                <a:solidFill>
                  <a:schemeClr val="accent4"/>
                </a:solidFill>
              </a:rPr>
              <a:t>Questions de Santé </a:t>
            </a:r>
            <a:r>
              <a:rPr lang="fr-FR" b="1" i="1" dirty="0">
                <a:solidFill>
                  <a:schemeClr val="accent4"/>
                </a:solidFill>
              </a:rPr>
              <a:t>(du </a:t>
            </a:r>
            <a:r>
              <a:rPr lang="fr-FR" b="1" i="1" dirty="0" smtClean="0">
                <a:solidFill>
                  <a:schemeClr val="accent4"/>
                </a:solidFill>
              </a:rPr>
              <a:t>29 </a:t>
            </a:r>
            <a:r>
              <a:rPr lang="fr-FR" b="1" i="1" dirty="0">
                <a:solidFill>
                  <a:schemeClr val="accent4"/>
                </a:solidFill>
              </a:rPr>
              <a:t>septembre  au </a:t>
            </a:r>
            <a:r>
              <a:rPr lang="fr-FR" b="1" i="1" dirty="0" smtClean="0">
                <a:solidFill>
                  <a:schemeClr val="accent4"/>
                </a:solidFill>
              </a:rPr>
              <a:t>15 </a:t>
            </a:r>
            <a:r>
              <a:rPr lang="fr-FR" b="1" i="1" dirty="0">
                <a:solidFill>
                  <a:schemeClr val="accent4"/>
                </a:solidFill>
              </a:rPr>
              <a:t>décembre </a:t>
            </a:r>
            <a:r>
              <a:rPr lang="fr-FR" b="1" i="1" dirty="0" smtClean="0">
                <a:solidFill>
                  <a:schemeClr val="accent4"/>
                </a:solidFill>
              </a:rPr>
              <a:t>2022)</a:t>
            </a:r>
            <a:endParaRPr lang="fr-FR" b="1" i="1" dirty="0">
              <a:solidFill>
                <a:schemeClr val="accent4"/>
              </a:solidFill>
            </a:endParaRP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 smtClean="0">
                <a:solidFill>
                  <a:schemeClr val="accent4"/>
                </a:solidFill>
              </a:rPr>
              <a:t>Semestre 2 </a:t>
            </a:r>
            <a:r>
              <a:rPr lang="fr-FR" b="1" dirty="0" smtClean="0">
                <a:solidFill>
                  <a:schemeClr val="accent4"/>
                </a:solidFill>
              </a:rPr>
              <a:t>Ethique </a:t>
            </a:r>
            <a:r>
              <a:rPr lang="fr-FR" b="1" dirty="0">
                <a:solidFill>
                  <a:schemeClr val="accent4"/>
                </a:solidFill>
              </a:rPr>
              <a:t>Sciences Santé Société </a:t>
            </a:r>
            <a:r>
              <a:rPr lang="fr-FR" b="1" i="1" dirty="0">
                <a:solidFill>
                  <a:schemeClr val="accent4"/>
                </a:solidFill>
              </a:rPr>
              <a:t>(du </a:t>
            </a:r>
            <a:r>
              <a:rPr lang="fr-FR" b="1" i="1" dirty="0" smtClean="0">
                <a:solidFill>
                  <a:schemeClr val="accent4"/>
                </a:solidFill>
              </a:rPr>
              <a:t>02 </a:t>
            </a:r>
            <a:r>
              <a:rPr lang="fr-FR" b="1" i="1" dirty="0">
                <a:solidFill>
                  <a:schemeClr val="accent4"/>
                </a:solidFill>
              </a:rPr>
              <a:t>février au </a:t>
            </a:r>
            <a:r>
              <a:rPr lang="fr-FR" b="1" i="1" dirty="0" smtClean="0">
                <a:solidFill>
                  <a:schemeClr val="accent4"/>
                </a:solidFill>
              </a:rPr>
              <a:t>04 </a:t>
            </a:r>
            <a:r>
              <a:rPr lang="fr-FR" b="1" i="1" dirty="0">
                <a:solidFill>
                  <a:schemeClr val="accent4"/>
                </a:solidFill>
              </a:rPr>
              <a:t>mai </a:t>
            </a:r>
            <a:r>
              <a:rPr lang="fr-FR" b="1" i="1" dirty="0" smtClean="0">
                <a:solidFill>
                  <a:schemeClr val="accent4"/>
                </a:solidFill>
              </a:rPr>
              <a:t>2023)</a:t>
            </a:r>
            <a:endParaRPr lang="fr-FR" b="1" i="1" dirty="0">
              <a:solidFill>
                <a:schemeClr val="accent4"/>
              </a:solidFill>
            </a:endParaRP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50h pour chaque 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On peut faire une UE une année, l’autre une autre année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les jeudis de 14h à 19h, au bâtiment historique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25 étudiants maximum, </a:t>
            </a:r>
            <a:r>
              <a:rPr lang="fr-FR" b="1" i="1" dirty="0" smtClean="0">
                <a:solidFill>
                  <a:schemeClr val="accent4"/>
                </a:solidFill>
              </a:rPr>
              <a:t> Présence </a:t>
            </a:r>
            <a:r>
              <a:rPr lang="fr-FR" b="1" i="1" dirty="0">
                <a:solidFill>
                  <a:schemeClr val="accent4"/>
                </a:solidFill>
              </a:rPr>
              <a:t>obligatoire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Contrôle continu: exposé + fiche de synthèse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E42E6E-2A0C-4779-B6F7-5D4AD987DE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237640"/>
            <a:ext cx="1803703" cy="34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F8CE5-26AA-47D7-A5B0-2DD64817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« Soins Humanités Société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EF394-931A-4070-9332-694A109BF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7400" y="1316736"/>
            <a:ext cx="6727613" cy="3526934"/>
          </a:xfrm>
        </p:spPr>
        <p:txBody>
          <a:bodyPr/>
          <a:lstStyle/>
          <a:p>
            <a:pPr marL="11430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Le mémoire de M1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/>
                </a:solidFill>
              </a:rPr>
              <a:t>Validation du sujet par le responsable du Master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/>
                </a:solidFill>
              </a:rPr>
              <a:t>20 pages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/>
                </a:solidFill>
              </a:rPr>
              <a:t>Projet de recherche + bibliographie</a:t>
            </a:r>
          </a:p>
          <a:p>
            <a:pPr marL="114300" indent="0">
              <a:buNone/>
            </a:pPr>
            <a:endParaRPr lang="fr-FR" b="1" i="1" dirty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Validation du M1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/>
                </a:solidFill>
              </a:rPr>
              <a:t>À l’issue de votre formation (ECTS des 2UE + ECTS Mémoire + ECTS diplôme)</a:t>
            </a:r>
          </a:p>
          <a:p>
            <a:pPr marL="114300" indent="0">
              <a:buNone/>
            </a:pPr>
            <a:endParaRPr lang="fr-FR" b="1" i="1" dirty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Vers le Master 2 Santé-SHS</a:t>
            </a:r>
          </a:p>
          <a:p>
            <a:pPr marL="114300" indent="0">
              <a:buNone/>
            </a:pPr>
            <a:r>
              <a:rPr lang="fr-FR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fr-FR" i="1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shsmed.edu.umontpellier.fr</a:t>
            </a:r>
            <a:r>
              <a:rPr lang="fr-FR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/master/master-2-recherche-shs/</a:t>
            </a:r>
            <a:endParaRPr lang="fr-FR" i="1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A2A0F1-9494-451E-9F06-AFD2B287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133191"/>
            <a:ext cx="1962927" cy="35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0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7E5CA2-05F4-4A18-9C5C-DE7398BE0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37" y="1311020"/>
            <a:ext cx="1847073" cy="329621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0406BB1-39C2-4808-8FC5-E0037C2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519406" cy="958408"/>
          </a:xfrm>
        </p:spPr>
        <p:txBody>
          <a:bodyPr/>
          <a:lstStyle/>
          <a:p>
            <a:r>
              <a:rPr lang="fr-FR" sz="2400" dirty="0"/>
              <a:t>Master « Epidémiologie Données de Santé </a:t>
            </a:r>
            <a:br>
              <a:rPr lang="fr-FR" sz="2400" dirty="0"/>
            </a:br>
            <a:r>
              <a:rPr lang="fr-FR" sz="2400" dirty="0"/>
              <a:t>              – Biostatistiques »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6" name="Image 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137B5E44-4A96-484D-A029-75F9A779D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852726">
            <a:off x="5055532" y="157220"/>
            <a:ext cx="1410631" cy="104181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DC47F9-0758-476E-8547-A38E19F12A12}"/>
              </a:ext>
            </a:extLst>
          </p:cNvPr>
          <p:cNvSpPr txBox="1">
            <a:spLocks/>
          </p:cNvSpPr>
          <p:nvPr/>
        </p:nvSpPr>
        <p:spPr>
          <a:xfrm>
            <a:off x="2279374" y="1657351"/>
            <a:ext cx="6580608" cy="27765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altLang="fr-FR" sz="2400" b="1" dirty="0"/>
              <a:t>Objectif </a:t>
            </a:r>
          </a:p>
          <a:p>
            <a:pPr lvl="1" algn="just"/>
            <a:r>
              <a:rPr lang="fr-FR" altLang="fr-FR" dirty="0"/>
              <a:t>Développer une double compétence en sciences de la santé et en biostatistique avec pour champs d’application la santé publique, l’épidémiologie et la recherche clinique. </a:t>
            </a:r>
          </a:p>
          <a:p>
            <a:pPr lvl="1" algn="just"/>
            <a:endParaRPr lang="fr-FR" altLang="fr-FR" dirty="0"/>
          </a:p>
          <a:p>
            <a:pPr algn="just"/>
            <a:r>
              <a:rPr lang="fr-FR" altLang="fr-FR" sz="2400" b="1" dirty="0"/>
              <a:t>Public</a:t>
            </a:r>
          </a:p>
          <a:p>
            <a:pPr lvl="1" algn="just"/>
            <a:r>
              <a:rPr lang="fr-FR" altLang="fr-FR" dirty="0"/>
              <a:t>Etudiants en Médecine, Pharmacie, Odontologie, Maïeutique ou Biologie, Maths, MIASHS. </a:t>
            </a:r>
          </a:p>
          <a:p>
            <a:pPr lvl="1" algn="just"/>
            <a:r>
              <a:rPr lang="fr-FR" altLang="fr-FR" b="1" dirty="0">
                <a:solidFill>
                  <a:srgbClr val="C00000"/>
                </a:solidFill>
              </a:rPr>
              <a:t>Nouvelle filière de recrutement (LAS : issue de la réforme de la PACES)</a:t>
            </a:r>
          </a:p>
        </p:txBody>
      </p:sp>
    </p:spTree>
    <p:extLst>
      <p:ext uri="{BB962C8B-B14F-4D97-AF65-F5344CB8AC3E}">
        <p14:creationId xmlns:p14="http://schemas.microsoft.com/office/powerpoint/2010/main" val="206054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7E5CA2-05F4-4A18-9C5C-DE7398BE0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37" y="1311020"/>
            <a:ext cx="1847073" cy="329621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0406BB1-39C2-4808-8FC5-E0037C2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519406" cy="958408"/>
          </a:xfrm>
        </p:spPr>
        <p:txBody>
          <a:bodyPr/>
          <a:lstStyle/>
          <a:p>
            <a:r>
              <a:rPr lang="fr-FR" sz="2400" dirty="0"/>
              <a:t>Master « Epidémiologie Données de Santé </a:t>
            </a:r>
            <a:br>
              <a:rPr lang="fr-FR" sz="2400" dirty="0"/>
            </a:br>
            <a:r>
              <a:rPr lang="fr-FR" sz="2400" dirty="0"/>
              <a:t>              – Biostatistiques »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6" name="Image 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137B5E44-4A96-484D-A029-75F9A779D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852726">
            <a:off x="5055532" y="157220"/>
            <a:ext cx="1410631" cy="104181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3FD1859-5587-476F-84EE-CC123DCA8D5A}"/>
              </a:ext>
            </a:extLst>
          </p:cNvPr>
          <p:cNvSpPr txBox="1">
            <a:spLocks/>
          </p:cNvSpPr>
          <p:nvPr/>
        </p:nvSpPr>
        <p:spPr>
          <a:xfrm>
            <a:off x="2521526" y="1657351"/>
            <a:ext cx="6338456" cy="2776538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altLang="fr-FR" sz="2400" b="1" dirty="0"/>
              <a:t>Etudiants en Santé  / Internes</a:t>
            </a:r>
          </a:p>
          <a:p>
            <a:pPr lvl="1" algn="just"/>
            <a:r>
              <a:rPr lang="fr-FR" altLang="fr-FR" dirty="0"/>
              <a:t> </a:t>
            </a:r>
            <a:r>
              <a:rPr lang="fr-FR" altLang="fr-FR" dirty="0">
                <a:solidFill>
                  <a:srgbClr val="C00000"/>
                </a:solidFill>
              </a:rPr>
              <a:t>4 UE de 2.5 ECTS – Jeudis de Septembre à Mars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Statistique Inférentielle 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Modèle linéaire Général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Logiciels R – SAS 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Méthodes en Epidémiologie Quantitative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fr-FR" altLang="fr-FR" dirty="0"/>
          </a:p>
          <a:p>
            <a:pPr lvl="1" algn="just"/>
            <a:r>
              <a:rPr lang="fr-FR" altLang="fr-FR" dirty="0">
                <a:solidFill>
                  <a:srgbClr val="C00000"/>
                </a:solidFill>
              </a:rPr>
              <a:t>1 Stage d’Initiation à la Recherche – 10 ECTS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BESPIM CHU Nîmes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URCE CHU Montpellier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IDESP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…</a:t>
            </a:r>
          </a:p>
          <a:p>
            <a:pPr lvl="1" algn="just"/>
            <a:endParaRPr lang="fr-FR" altLang="fr-FR" dirty="0"/>
          </a:p>
        </p:txBody>
      </p:sp>
      <p:sp>
        <p:nvSpPr>
          <p:cNvPr id="2" name="Légende : flèche vers la droite 1">
            <a:extLst>
              <a:ext uri="{FF2B5EF4-FFF2-40B4-BE49-F238E27FC236}">
                <a16:creationId xmlns:a16="http://schemas.microsoft.com/office/drawing/2014/main" id="{6CFCB161-BB2F-4DAD-A3C6-E03EF3B922ED}"/>
              </a:ext>
            </a:extLst>
          </p:cNvPr>
          <p:cNvSpPr/>
          <p:nvPr/>
        </p:nvSpPr>
        <p:spPr>
          <a:xfrm>
            <a:off x="6831106" y="1709622"/>
            <a:ext cx="561924" cy="249901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D9A7DDE-1535-4D2A-BBBA-4B07FBC2FA20}"/>
              </a:ext>
            </a:extLst>
          </p:cNvPr>
          <p:cNvSpPr/>
          <p:nvPr/>
        </p:nvSpPr>
        <p:spPr>
          <a:xfrm>
            <a:off x="7466182" y="2612764"/>
            <a:ext cx="1528133" cy="692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M2 EDSB</a:t>
            </a:r>
          </a:p>
        </p:txBody>
      </p:sp>
    </p:spTree>
    <p:extLst>
      <p:ext uri="{BB962C8B-B14F-4D97-AF65-F5344CB8AC3E}">
        <p14:creationId xmlns:p14="http://schemas.microsoft.com/office/powerpoint/2010/main" val="280954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61028E0A-7935-464E-9776-A281BFEB7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852726">
            <a:off x="4955641" y="-19776"/>
            <a:ext cx="1410631" cy="10418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9527CAF-5A8D-4482-B12F-3C70697C9B1F}"/>
              </a:ext>
            </a:extLst>
          </p:cNvPr>
          <p:cNvSpPr txBox="1">
            <a:spLocks/>
          </p:cNvSpPr>
          <p:nvPr/>
        </p:nvSpPr>
        <p:spPr>
          <a:xfrm>
            <a:off x="2020901" y="271037"/>
            <a:ext cx="39599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 baseline="0">
                <a:solidFill>
                  <a:schemeClr val="accent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Master « REHAB »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72EE08A-5941-4C11-9948-C6733181D9CA}"/>
              </a:ext>
            </a:extLst>
          </p:cNvPr>
          <p:cNvGrpSpPr/>
          <p:nvPr/>
        </p:nvGrpSpPr>
        <p:grpSpPr>
          <a:xfrm>
            <a:off x="6374783" y="3047155"/>
            <a:ext cx="2620854" cy="2032656"/>
            <a:chOff x="4463368" y="3796556"/>
            <a:chExt cx="3968363" cy="274256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7A63F6A-C15A-4F1D-B459-6464E6091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434" y="4844134"/>
              <a:ext cx="777639" cy="73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RÃ©sultat de recherche d'images pour &quot;logo facultÃ© de mÃ©decine montpellier&quot;">
              <a:extLst>
                <a:ext uri="{FF2B5EF4-FFF2-40B4-BE49-F238E27FC236}">
                  <a16:creationId xmlns:a16="http://schemas.microsoft.com/office/drawing/2014/main" id="{DA2D1F37-3176-4F56-8CD8-202892305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475" y="3796556"/>
              <a:ext cx="1395512" cy="698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ésultat de recherche d'images pour &quot;logo IMT alès&quot;">
              <a:extLst>
                <a:ext uri="{FF2B5EF4-FFF2-40B4-BE49-F238E27FC236}">
                  <a16:creationId xmlns:a16="http://schemas.microsoft.com/office/drawing/2014/main" id="{5474FD81-0209-4197-82B0-9BA4C1475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653" y="4927837"/>
              <a:ext cx="777638" cy="484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ésultat de recherche d'images pour &quot;chu montpellier logo&quot;">
              <a:extLst>
                <a:ext uri="{FF2B5EF4-FFF2-40B4-BE49-F238E27FC236}">
                  <a16:creationId xmlns:a16="http://schemas.microsoft.com/office/drawing/2014/main" id="{1C6F3376-3735-4C54-832F-DBBCEA35F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733" y="6030247"/>
              <a:ext cx="572816" cy="40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ésultat de recherche d'images pour &quot;logo chu nimes&quot;">
              <a:extLst>
                <a:ext uri="{FF2B5EF4-FFF2-40B4-BE49-F238E27FC236}">
                  <a16:creationId xmlns:a16="http://schemas.microsoft.com/office/drawing/2014/main" id="{C4B8904B-F079-4001-A177-B48864C79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869" y="6078522"/>
              <a:ext cx="582061" cy="360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5E0B603F-2B32-4194-BE19-D64E31FB612F}"/>
                </a:ext>
              </a:extLst>
            </p:cNvPr>
            <p:cNvSpPr/>
            <p:nvPr/>
          </p:nvSpPr>
          <p:spPr>
            <a:xfrm>
              <a:off x="4463368" y="3796556"/>
              <a:ext cx="3968363" cy="27425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pic>
          <p:nvPicPr>
            <p:cNvPr id="15" name="Picture 2" descr="Résultat de recherche d'images pour &quot;ufr staps logo montpellier&quot;">
              <a:extLst>
                <a:ext uri="{FF2B5EF4-FFF2-40B4-BE49-F238E27FC236}">
                  <a16:creationId xmlns:a16="http://schemas.microsoft.com/office/drawing/2014/main" id="{36BC4802-085C-4C39-B655-C8A6E2472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249" y="4930537"/>
              <a:ext cx="1043076" cy="56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199E0B84-56A0-40BF-93F6-4BF89B9EF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429" y="5581227"/>
              <a:ext cx="958719" cy="53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Résultat de recherche d'images pour &quot;faculté des sciences Montpellier logo&quot;">
              <a:extLst>
                <a:ext uri="{FF2B5EF4-FFF2-40B4-BE49-F238E27FC236}">
                  <a16:creationId xmlns:a16="http://schemas.microsoft.com/office/drawing/2014/main" id="{0B96215E-7A63-454C-A429-A2FF6BBED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864" y="4145729"/>
              <a:ext cx="592115" cy="59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Journée Portes ouvertes 2020">
              <a:extLst>
                <a:ext uri="{FF2B5EF4-FFF2-40B4-BE49-F238E27FC236}">
                  <a16:creationId xmlns:a16="http://schemas.microsoft.com/office/drawing/2014/main" id="{14E27560-16F3-4F2D-A38A-5AF76412B0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0924" y="5622050"/>
              <a:ext cx="1061535" cy="53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EBD7147B-417F-4DB2-8717-9F624156DE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2870" y="1401988"/>
            <a:ext cx="6742767" cy="339794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DF3784B-CD0C-4908-9169-4FB5859646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00" y="1401988"/>
            <a:ext cx="2150590" cy="30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61028E0A-7935-464E-9776-A281BFEB7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852726">
            <a:off x="4955641" y="-19776"/>
            <a:ext cx="1410631" cy="10418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9527CAF-5A8D-4482-B12F-3C70697C9B1F}"/>
              </a:ext>
            </a:extLst>
          </p:cNvPr>
          <p:cNvSpPr txBox="1">
            <a:spLocks/>
          </p:cNvSpPr>
          <p:nvPr/>
        </p:nvSpPr>
        <p:spPr>
          <a:xfrm>
            <a:off x="2020901" y="271037"/>
            <a:ext cx="39599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 baseline="0">
                <a:solidFill>
                  <a:schemeClr val="accent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Master « REHAB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7E5302-CA84-4FCA-A08E-43AB8B4EE988}"/>
              </a:ext>
            </a:extLst>
          </p:cNvPr>
          <p:cNvSpPr txBox="1"/>
          <p:nvPr/>
        </p:nvSpPr>
        <p:spPr>
          <a:xfrm>
            <a:off x="2020901" y="1883664"/>
            <a:ext cx="61812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Etudiants en </a:t>
            </a:r>
            <a:r>
              <a:rPr lang="fr-FR" sz="18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Santé &amp; Internes</a:t>
            </a:r>
          </a:p>
          <a:p>
            <a:r>
              <a:rPr lang="fr-FR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fr-FR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UE – </a:t>
            </a:r>
            <a:r>
              <a:rPr lang="fr-FR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10 ECTS  – cours les jeudis après-midi de </a:t>
            </a:r>
            <a:r>
              <a:rPr lang="fr-FR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Septembre à </a:t>
            </a:r>
            <a:r>
              <a:rPr lang="fr-FR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Mars</a:t>
            </a:r>
          </a:p>
          <a:p>
            <a:endParaRPr lang="fr-FR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Statistique </a:t>
            </a:r>
            <a:r>
              <a:rPr lang="fr-FR" sz="1200" dirty="0" err="1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Inférentielle</a:t>
            </a: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1 (S1) – 2,5 </a:t>
            </a:r>
            <a:r>
              <a:rPr lang="fr-FR" sz="1200" dirty="0" err="1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Ects</a:t>
            </a:r>
            <a:endParaRPr lang="fr-FR" sz="1200" dirty="0" smtClean="0">
              <a:solidFill>
                <a:schemeClr val="accent4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Méthodes </a:t>
            </a: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en Epidémiologie </a:t>
            </a: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Quantitative (S2) – 2,5 </a:t>
            </a:r>
            <a:r>
              <a:rPr lang="fr-FR" sz="1200" dirty="0" err="1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Ects</a:t>
            </a:r>
            <a:endParaRPr lang="fr-FR" sz="1200" dirty="0" smtClean="0">
              <a:solidFill>
                <a:schemeClr val="accent4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Fondamentaux de la rééducation / Réadaptation (S1) – 5 </a:t>
            </a:r>
            <a:r>
              <a:rPr lang="fr-FR" sz="1200" dirty="0" err="1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Ects</a:t>
            </a:r>
            <a:endParaRPr lang="fr-FR" sz="1200" dirty="0" smtClean="0">
              <a:solidFill>
                <a:schemeClr val="accent4"/>
              </a:solidFill>
              <a:latin typeface="+mj-lt"/>
              <a:cs typeface="Times New Roman" panose="02020603050405020304" pitchFamily="18" charset="0"/>
            </a:endParaRPr>
          </a:p>
          <a:p>
            <a:endParaRPr lang="fr-FR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Stage d’Initiation à la Recherche – 10 ECTS</a:t>
            </a:r>
          </a:p>
          <a:p>
            <a:endParaRPr lang="fr-F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Structures ou services dédiés </a:t>
            </a: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à la </a:t>
            </a: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recherche en Rééducation et Réadaptation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  Médecine </a:t>
            </a: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Physique et de </a:t>
            </a: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Réadaptation (CHU </a:t>
            </a:r>
            <a:r>
              <a:rPr lang="fr-FR" sz="1200" dirty="0" err="1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Lapeyronie</a:t>
            </a: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  Médecine </a:t>
            </a: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Physique et de </a:t>
            </a: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Réadaptation (CHU de Nîmes site </a:t>
            </a:r>
            <a:r>
              <a:rPr lang="fr-FR" sz="1200" dirty="0" err="1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Carémeau</a:t>
            </a: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  Centre de Rééducation Fonctionnelle Neurologique  </a:t>
            </a:r>
            <a:r>
              <a:rPr lang="fr-FR" sz="1200" dirty="0" err="1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Propara</a:t>
            </a:r>
            <a:r>
              <a:rPr lang="fr-FR" sz="1200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 (Montpellier) . . .</a:t>
            </a:r>
            <a:endParaRPr lang="fr-FR" dirty="0">
              <a:solidFill>
                <a:schemeClr val="accent4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fr-FR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2BA045B-BFE3-4A1E-A678-A8867605331E}"/>
              </a:ext>
            </a:extLst>
          </p:cNvPr>
          <p:cNvSpPr txBox="1"/>
          <p:nvPr/>
        </p:nvSpPr>
        <p:spPr>
          <a:xfrm>
            <a:off x="4652094" y="3784215"/>
            <a:ext cx="430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E49C564-C092-43AD-9CD1-E3207595C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2" y="4604689"/>
            <a:ext cx="1563509" cy="46852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670A6D9-0474-4146-87C6-4B7AF52A1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4349"/>
            <a:ext cx="2195895" cy="31274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895" y="906103"/>
            <a:ext cx="5397601" cy="8570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147" y="2053895"/>
            <a:ext cx="439413" cy="264496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7845552" y="2222744"/>
            <a:ext cx="1216152" cy="602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 REHAB MAP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845552" y="3690514"/>
            <a:ext cx="1216152" cy="561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  REHAB HAT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4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F995C14-913E-44C8-8E3F-9AD00265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01" y="271037"/>
            <a:ext cx="3959952" cy="572700"/>
          </a:xfrm>
        </p:spPr>
        <p:txBody>
          <a:bodyPr/>
          <a:lstStyle/>
          <a:p>
            <a:r>
              <a:rPr lang="fr-FR" dirty="0"/>
              <a:t>Master « REHAB »</a:t>
            </a:r>
          </a:p>
        </p:txBody>
      </p:sp>
      <p:pic>
        <p:nvPicPr>
          <p:cNvPr id="6" name="Image 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937D6BB2-D607-467B-B0A7-931ED3C24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852726">
            <a:off x="4955641" y="-19776"/>
            <a:ext cx="1410631" cy="10418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04F268-E4A9-423E-B2C2-908AEDFA5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0" y="1401988"/>
            <a:ext cx="2150590" cy="30629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7A1BDE8-AFAB-4F23-94A0-E73ADFCE4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959" y="1291771"/>
            <a:ext cx="6485284" cy="3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UM - FDM 1">
      <a:dk1>
        <a:srgbClr val="000000"/>
      </a:dk1>
      <a:lt1>
        <a:srgbClr val="FFFFFF"/>
      </a:lt1>
      <a:dk2>
        <a:srgbClr val="7F8C8D"/>
      </a:dk2>
      <a:lt2>
        <a:srgbClr val="ECF0F1"/>
      </a:lt2>
      <a:accent1>
        <a:srgbClr val="FF5660"/>
      </a:accent1>
      <a:accent2>
        <a:srgbClr val="212121"/>
      </a:accent2>
      <a:accent3>
        <a:srgbClr val="BDC3C7"/>
      </a:accent3>
      <a:accent4>
        <a:srgbClr val="0097A7"/>
      </a:accent4>
      <a:accent5>
        <a:srgbClr val="4BC2BC"/>
      </a:accent5>
      <a:accent6>
        <a:srgbClr val="34495E"/>
      </a:accent6>
      <a:hlink>
        <a:srgbClr val="FF5660"/>
      </a:hlink>
      <a:folHlink>
        <a:srgbClr val="0097A7"/>
      </a:folHlink>
    </a:clrScheme>
    <a:fontScheme name="UM - FDM fonts">
      <a:majorFont>
        <a:latin typeface="Oswald"/>
        <a:ea typeface=""/>
        <a:cs typeface=""/>
      </a:majorFont>
      <a:minorFont>
        <a:latin typeface="Open San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9B9B9B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1229</TotalTime>
  <Words>533</Words>
  <Application>Microsoft Office PowerPoint</Application>
  <PresentationFormat>Affichage à l'écran (16:9)</PresentationFormat>
  <Paragraphs>106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Open Sans Condensed Light</vt:lpstr>
      <vt:lpstr>Oswald</vt:lpstr>
      <vt:lpstr>Simple Light</vt:lpstr>
      <vt:lpstr>Masters Santé UFR Médecine Montpellier-Nîmes 2022-2023</vt:lpstr>
      <vt:lpstr>Les parcours du Master Santé</vt:lpstr>
      <vt:lpstr>Master « Soins Humanités Société »</vt:lpstr>
      <vt:lpstr>Master « Soins Humanités Société »</vt:lpstr>
      <vt:lpstr>Master « Epidémiologie Données de Santé                – Biostatistiques » </vt:lpstr>
      <vt:lpstr>Master « Epidémiologie Données de Santé                – Biostatistiques » </vt:lpstr>
      <vt:lpstr>Présentation PowerPoint</vt:lpstr>
      <vt:lpstr>Présentation PowerPoint</vt:lpstr>
      <vt:lpstr>Master « REHAB »</vt:lpstr>
      <vt:lpstr>Master « Soin Digital – Télémédecine – Télésoin » </vt:lpstr>
      <vt:lpstr>Master « Soin Digital – Télémédecine – Télésoin » </vt:lpstr>
      <vt:lpstr>Une équipe pédagogique du Master Santé et de scolarité motivée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outils de travail collaboratifs</dc:title>
  <dc:creator>maud.minard@umontpellier.fr</dc:creator>
  <cp:lastModifiedBy>Fatima El Bechari</cp:lastModifiedBy>
  <cp:revision>139</cp:revision>
  <dcterms:modified xsi:type="dcterms:W3CDTF">2022-06-20T07:07:03Z</dcterms:modified>
</cp:coreProperties>
</file>