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324" r:id="rId3"/>
    <p:sldId id="325" r:id="rId4"/>
    <p:sldId id="326" r:id="rId5"/>
    <p:sldId id="327" r:id="rId6"/>
    <p:sldId id="330" r:id="rId7"/>
    <p:sldId id="329" r:id="rId8"/>
    <p:sldId id="331" r:id="rId9"/>
    <p:sldId id="343" r:id="rId10"/>
    <p:sldId id="328" r:id="rId11"/>
    <p:sldId id="332" r:id="rId12"/>
    <p:sldId id="346" r:id="rId13"/>
    <p:sldId id="336" r:id="rId14"/>
    <p:sldId id="335" r:id="rId15"/>
    <p:sldId id="337" r:id="rId16"/>
    <p:sldId id="338" r:id="rId17"/>
    <p:sldId id="348" r:id="rId18"/>
    <p:sldId id="341" r:id="rId19"/>
    <p:sldId id="342" r:id="rId20"/>
    <p:sldId id="345" r:id="rId21"/>
  </p:sldIdLst>
  <p:sldSz cx="9144000" cy="5143500" type="screen16x9"/>
  <p:notesSz cx="6858000" cy="9144000"/>
  <p:embeddedFontLst>
    <p:embeddedFont>
      <p:font typeface="Open Sans Condensed Light" panose="020B0306030504020204" charset="0"/>
      <p:regular r:id="rId23"/>
      <p:italic r:id="rId24"/>
    </p:embeddedFont>
    <p:embeddedFont>
      <p:font typeface="Open Sans Condensed" panose="020B0604020202020204" charset="0"/>
      <p:bold r:id="rId25"/>
    </p:embeddedFont>
    <p:embeddedFont>
      <p:font typeface="Oswald" panose="02000506000000020004" charset="0"/>
      <p:regular r:id="rId26"/>
      <p:bold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85BB"/>
    <a:srgbClr val="0171B9"/>
    <a:srgbClr val="EF7F0A"/>
    <a:srgbClr val="E74F26"/>
    <a:srgbClr val="FB7511"/>
    <a:srgbClr val="F6A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8109CD1-48AE-4CCB-B9FA-AD66B40275C2}">
  <a:tblStyle styleId="{58109CD1-48AE-4CCB-B9FA-AD66B40275C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27F97BB-C833-4FB7-BDE5-3F7075034690}" styleName="Style à thème 2 - Accentuation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49" autoAdjust="0"/>
    <p:restoredTop sz="94648"/>
  </p:normalViewPr>
  <p:slideViewPr>
    <p:cSldViewPr snapToGrid="0">
      <p:cViewPr varScale="1">
        <p:scale>
          <a:sx n="142" d="100"/>
          <a:sy n="142" d="100"/>
        </p:scale>
        <p:origin x="336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4496885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4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4496893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chemeClr val="accent1"/>
                </a:solidFill>
                <a:latin typeface="+mj-lt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1" t="72" r="361" b="51942"/>
          <a:stretch/>
        </p:blipFill>
        <p:spPr>
          <a:xfrm>
            <a:off x="4146800" y="0"/>
            <a:ext cx="4990802" cy="42531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F43D9-9358-4BB1-90E4-E98268D8D652}" type="datetimeFigureOut">
              <a:rPr lang="fr-FR" smtClean="0"/>
              <a:t>25/09/2025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2AF27-5328-4F68-9AA5-669CBF5BF81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0314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2" r="488" b="52014"/>
          <a:stretch/>
        </p:blipFill>
        <p:spPr>
          <a:xfrm>
            <a:off x="6233088" y="0"/>
            <a:ext cx="2904516" cy="24681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2" b="52014"/>
          <a:stretch/>
        </p:blipFill>
        <p:spPr>
          <a:xfrm>
            <a:off x="6207512" y="0"/>
            <a:ext cx="2929620" cy="24681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2" b="52014"/>
          <a:stretch/>
        </p:blipFill>
        <p:spPr>
          <a:xfrm>
            <a:off x="6207512" y="0"/>
            <a:ext cx="2929620" cy="24681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2" b="52014"/>
          <a:stretch/>
        </p:blipFill>
        <p:spPr>
          <a:xfrm>
            <a:off x="6207512" y="0"/>
            <a:ext cx="2929620" cy="24681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2" b="52014"/>
          <a:stretch/>
        </p:blipFill>
        <p:spPr>
          <a:xfrm>
            <a:off x="6207512" y="0"/>
            <a:ext cx="2929620" cy="24681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2" b="52014"/>
          <a:stretch/>
        </p:blipFill>
        <p:spPr>
          <a:xfrm>
            <a:off x="6207512" y="0"/>
            <a:ext cx="2929620" cy="24681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2" b="52014"/>
          <a:stretch/>
        </p:blipFill>
        <p:spPr>
          <a:xfrm>
            <a:off x="6207512" y="0"/>
            <a:ext cx="2929620" cy="24681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2" b="52014"/>
          <a:stretch/>
        </p:blipFill>
        <p:spPr>
          <a:xfrm>
            <a:off x="6207512" y="0"/>
            <a:ext cx="2929620" cy="2468137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chemeClr val="accent4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Open Sans Condensed Light" panose="020B0306030504020204" pitchFamily="34" charset="0"/>
          <a:ea typeface="Open Sans Condensed Light" panose="020B0306030504020204" pitchFamily="34" charset="0"/>
          <a:cs typeface="Open Sans Condensed Light" panose="020B0306030504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lr.fr/help/sos-silr/" TargetMode="External"/><Relationship Id="rId2" Type="http://schemas.openxmlformats.org/officeDocument/2006/relationships/hyperlink" Target="mailto:sos@silr.fr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facmedecine.umontpellier.f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ation.uness.fr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66152" y="1545451"/>
            <a:ext cx="5148874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>
              <a:lnSpc>
                <a:spcPct val="150000"/>
              </a:lnSpc>
            </a:pPr>
            <a:r>
              <a:rPr lang="fr" sz="4400" dirty="0" smtClean="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rPr>
              <a:t>Accueil des internes</a:t>
            </a:r>
            <a:r>
              <a:rPr lang="fr" sz="3600" dirty="0" smtClean="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rPr>
              <a:t/>
            </a:r>
            <a:br>
              <a:rPr lang="fr" sz="3600" dirty="0" smtClean="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fr" sz="3200" dirty="0" smtClean="0">
                <a:solidFill>
                  <a:schemeClr val="accent1"/>
                </a:solidFill>
                <a:ea typeface="Oswald"/>
                <a:cs typeface="Oswald"/>
                <a:sym typeface="Oswald"/>
              </a:rPr>
              <a:t>Promotion </a:t>
            </a:r>
            <a:r>
              <a:rPr lang="fr" sz="3200" dirty="0" smtClean="0">
                <a:solidFill>
                  <a:schemeClr val="accent1"/>
                </a:solidFill>
                <a:ea typeface="Oswald"/>
                <a:cs typeface="Oswald"/>
                <a:sym typeface="Oswald"/>
              </a:rPr>
              <a:t>2025</a:t>
            </a:r>
            <a:endParaRPr sz="3200" b="0" dirty="0">
              <a:solidFill>
                <a:schemeClr val="accen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2343" y="3259801"/>
            <a:ext cx="1972779" cy="67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4001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6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1700" y="254525"/>
            <a:ext cx="8520600" cy="572700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fr-FR" b="1" dirty="0"/>
              <a:t>Arrêtés du </a:t>
            </a:r>
            <a:r>
              <a:rPr lang="fr-FR" altLang="fr-FR" b="1" dirty="0" smtClean="0"/>
              <a:t>3ème </a:t>
            </a:r>
            <a:r>
              <a:rPr lang="fr-FR" altLang="fr-FR" b="1" dirty="0"/>
              <a:t>cycle « R3c </a:t>
            </a:r>
            <a:r>
              <a:rPr lang="fr-FR" altLang="fr-FR" b="1" dirty="0" smtClean="0"/>
              <a:t>»</a:t>
            </a:r>
            <a:r>
              <a:rPr lang="fr-FR" altLang="fr-FR" b="1" dirty="0"/>
              <a:t/>
            </a:r>
            <a:br>
              <a:rPr lang="fr-FR" altLang="fr-FR" b="1" dirty="0"/>
            </a:br>
            <a:endParaRPr lang="fr-F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54" y="1085850"/>
            <a:ext cx="6806296" cy="393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ultiplication 2"/>
          <p:cNvSpPr/>
          <p:nvPr/>
        </p:nvSpPr>
        <p:spPr>
          <a:xfrm>
            <a:off x="3837354" y="1180124"/>
            <a:ext cx="859692" cy="6096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9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3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293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1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8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6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8" y="0"/>
            <a:ext cx="4174335" cy="51435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973" y="0"/>
            <a:ext cx="4401830" cy="296341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026" y="1892890"/>
            <a:ext cx="3030974" cy="325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1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4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6925" y="225950"/>
            <a:ext cx="8520600" cy="572700"/>
          </a:xfrm>
        </p:spPr>
        <p:txBody>
          <a:bodyPr/>
          <a:lstStyle/>
          <a:p>
            <a:r>
              <a:rPr lang="fr-FR" dirty="0" smtClean="0"/>
              <a:t>Situation difficile : administratif, social, </a:t>
            </a:r>
            <a:br>
              <a:rPr lang="fr-FR" dirty="0" smtClean="0"/>
            </a:br>
            <a:r>
              <a:rPr lang="fr-FR" dirty="0" smtClean="0"/>
              <a:t>psychologique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9174" y="1314449"/>
            <a:ext cx="8756101" cy="3752851"/>
          </a:xfrm>
        </p:spPr>
        <p:txBody>
          <a:bodyPr/>
          <a:lstStyle/>
          <a:p>
            <a:r>
              <a:rPr lang="fr-FR" sz="2800" b="1" dirty="0">
                <a:solidFill>
                  <a:srgbClr val="C00000"/>
                </a:solidFill>
              </a:rPr>
              <a:t>Hospitalier</a:t>
            </a:r>
            <a:endParaRPr lang="fr-FR" b="1" dirty="0">
              <a:solidFill>
                <a:srgbClr val="C00000"/>
              </a:solidFill>
            </a:endParaRPr>
          </a:p>
          <a:p>
            <a:pPr indent="306388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r-FR" sz="2400" dirty="0">
                <a:solidFill>
                  <a:schemeClr val="tx1"/>
                </a:solidFill>
              </a:rPr>
              <a:t>Service de Médecine du travail de votre établissement de rattachement</a:t>
            </a:r>
          </a:p>
          <a:p>
            <a:pPr indent="306388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fr-FR" sz="2400" dirty="0">
                <a:solidFill>
                  <a:schemeClr val="tx1"/>
                </a:solidFill>
              </a:rPr>
              <a:t>EIAS, BEAT (Coordonnatrice: Pr Michèle Maury), dispositifs d’aide addiction/usage à </a:t>
            </a:r>
            <a:r>
              <a:rPr lang="fr-FR" sz="2400" dirty="0" smtClean="0">
                <a:solidFill>
                  <a:schemeClr val="tx1"/>
                </a:solidFill>
              </a:rPr>
              <a:t>risque</a:t>
            </a:r>
          </a:p>
          <a:p>
            <a:pPr indent="306388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fr-FR" sz="2400" dirty="0">
              <a:solidFill>
                <a:schemeClr val="tx1"/>
              </a:solidFill>
            </a:endParaRPr>
          </a:p>
          <a:p>
            <a:r>
              <a:rPr lang="fr-FR" sz="2800" b="1" dirty="0">
                <a:solidFill>
                  <a:srgbClr val="C00000"/>
                </a:solidFill>
              </a:rPr>
              <a:t>Syndical</a:t>
            </a:r>
            <a:endParaRPr lang="fr-FR" b="1" dirty="0">
              <a:solidFill>
                <a:srgbClr val="C00000"/>
              </a:solidFill>
            </a:endParaRPr>
          </a:p>
          <a:p>
            <a:pPr indent="306388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fr-FR" sz="2400" dirty="0">
                <a:solidFill>
                  <a:schemeClr val="tx1"/>
                </a:solidFill>
              </a:rPr>
              <a:t>SOS-SILR:</a:t>
            </a:r>
            <a:r>
              <a:rPr lang="fr-FR" sz="2400" dirty="0"/>
              <a:t> </a:t>
            </a:r>
            <a:r>
              <a:rPr lang="fr-FR" sz="2400" dirty="0">
                <a:hlinkClick r:id="rId2"/>
              </a:rPr>
              <a:t>sos@silr.fr</a:t>
            </a:r>
            <a:r>
              <a:rPr lang="fr-FR" sz="2400" dirty="0"/>
              <a:t> 	</a:t>
            </a:r>
            <a:endParaRPr lang="fr-FR" sz="2400" dirty="0" smtClean="0"/>
          </a:p>
          <a:p>
            <a:pPr indent="306388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fr-FR" sz="2400" dirty="0" smtClean="0">
                <a:hlinkClick r:id="rId3"/>
              </a:rPr>
              <a:t>https</a:t>
            </a:r>
            <a:r>
              <a:rPr lang="fr-FR" sz="2400" dirty="0">
                <a:hlinkClick r:id="rId3"/>
              </a:rPr>
              <a:t>://www.silr.fr/help/sos-silr/</a:t>
            </a:r>
            <a:endParaRPr lang="fr-FR" sz="2400" dirty="0"/>
          </a:p>
          <a:p>
            <a:pPr marL="685800" lvl="1" indent="0">
              <a:buNone/>
            </a:pPr>
            <a:endParaRPr lang="fr-FR" sz="2000" b="1" dirty="0">
              <a:solidFill>
                <a:schemeClr val="accent1"/>
              </a:solidFill>
            </a:endParaRPr>
          </a:p>
          <a:p>
            <a:pPr marL="1028700" lvl="1" indent="-342900">
              <a:buFont typeface="Wingdings" panose="05000000000000000000" pitchFamily="2" charset="2"/>
              <a:buChar char="v"/>
            </a:pPr>
            <a:endParaRPr lang="fr-FR" sz="2000" dirty="0">
              <a:solidFill>
                <a:schemeClr val="tx1"/>
              </a:solidFill>
              <a:latin typeface="+mn-lt"/>
            </a:endParaRPr>
          </a:p>
          <a:p>
            <a:pPr marL="1028700" lvl="1" indent="-342900">
              <a:buFont typeface="Wingdings" panose="05000000000000000000" pitchFamily="2" charset="2"/>
              <a:buChar char="v"/>
            </a:pPr>
            <a:endParaRPr lang="fr-FR" sz="2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580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8934" y="164816"/>
            <a:ext cx="8520600" cy="572700"/>
          </a:xfrm>
        </p:spPr>
        <p:txBody>
          <a:bodyPr/>
          <a:lstStyle/>
          <a:p>
            <a:r>
              <a:rPr lang="fr-FR" dirty="0" smtClean="0"/>
              <a:t>Une faculté, plusieurs sites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984" y="2413531"/>
            <a:ext cx="3647434" cy="2350625"/>
          </a:xfrm>
          <a:prstGeom prst="rect">
            <a:avLst/>
          </a:prstGeom>
        </p:spPr>
      </p:pic>
      <p:sp>
        <p:nvSpPr>
          <p:cNvPr id="6" name="Espace réservé du texte 2"/>
          <p:cNvSpPr>
            <a:spLocks noGrp="1"/>
          </p:cNvSpPr>
          <p:nvPr>
            <p:ph type="body" idx="1"/>
          </p:nvPr>
        </p:nvSpPr>
        <p:spPr>
          <a:xfrm>
            <a:off x="271943" y="737516"/>
            <a:ext cx="2855570" cy="451038"/>
          </a:xfrm>
        </p:spPr>
        <p:txBody>
          <a:bodyPr/>
          <a:lstStyle/>
          <a:p>
            <a:pPr marL="114300" indent="0">
              <a:buNone/>
            </a:pPr>
            <a:r>
              <a:rPr lang="fr-FR" b="1" dirty="0" smtClean="0">
                <a:solidFill>
                  <a:srgbClr val="FF0000"/>
                </a:solidFill>
              </a:rPr>
              <a:t>Montpellier, Bâtiment historique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" name="Espace réservé du texte 2"/>
          <p:cNvSpPr txBox="1">
            <a:spLocks/>
          </p:cNvSpPr>
          <p:nvPr/>
        </p:nvSpPr>
        <p:spPr>
          <a:xfrm>
            <a:off x="5054599" y="1962494"/>
            <a:ext cx="2110809" cy="594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Arial"/>
              <a:buNone/>
            </a:pPr>
            <a:r>
              <a:rPr lang="fr-FR" b="1" dirty="0" smtClean="0">
                <a:solidFill>
                  <a:srgbClr val="FF0000"/>
                </a:solidFill>
              </a:rPr>
              <a:t>Nîmes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9" y="1180179"/>
            <a:ext cx="3108605" cy="184889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20" y="3405395"/>
            <a:ext cx="3894788" cy="1557915"/>
          </a:xfrm>
          <a:prstGeom prst="rect">
            <a:avLst/>
          </a:prstGeom>
        </p:spPr>
      </p:pic>
      <p:sp>
        <p:nvSpPr>
          <p:cNvPr id="10" name="Espace réservé du texte 2"/>
          <p:cNvSpPr txBox="1">
            <a:spLocks/>
          </p:cNvSpPr>
          <p:nvPr/>
        </p:nvSpPr>
        <p:spPr>
          <a:xfrm>
            <a:off x="348831" y="2954357"/>
            <a:ext cx="2855570" cy="45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indent="0">
              <a:buFont typeface="Arial"/>
              <a:buNone/>
            </a:pPr>
            <a:r>
              <a:rPr lang="fr-FR" b="1" dirty="0" smtClean="0">
                <a:solidFill>
                  <a:srgbClr val="FF0000"/>
                </a:solidFill>
              </a:rPr>
              <a:t>Montpellier, campus Santé - ADV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89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35533" y="2514599"/>
            <a:ext cx="4496885" cy="1044575"/>
          </a:xfrm>
        </p:spPr>
        <p:txBody>
          <a:bodyPr/>
          <a:lstStyle/>
          <a:p>
            <a:r>
              <a:rPr lang="fr-FR" sz="7200" dirty="0" smtClean="0"/>
              <a:t>Bienvenue !</a:t>
            </a:r>
            <a:endParaRPr lang="fr-FR" sz="7200" dirty="0"/>
          </a:p>
        </p:txBody>
      </p:sp>
    </p:spTree>
    <p:extLst>
      <p:ext uri="{BB962C8B-B14F-4D97-AF65-F5344CB8AC3E}">
        <p14:creationId xmlns:p14="http://schemas.microsoft.com/office/powerpoint/2010/main" val="82431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0500" y="968900"/>
            <a:ext cx="8520600" cy="572700"/>
          </a:xfrm>
        </p:spPr>
        <p:txBody>
          <a:bodyPr/>
          <a:lstStyle/>
          <a:p>
            <a:r>
              <a:rPr lang="fr-FR" dirty="0" smtClean="0"/>
              <a:t>Un bel environnement, de travail surtout…</a:t>
            </a:r>
            <a:endParaRPr lang="fr-FR" dirty="0"/>
          </a:p>
        </p:txBody>
      </p:sp>
      <p:pic>
        <p:nvPicPr>
          <p:cNvPr id="4" name="Picture 4" descr="salago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706746"/>
            <a:ext cx="2971800" cy="187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\\Clr1donnees\0100_0104\01014124\My Documents\Mes images\2010\palavas hiver 2010.jpg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527" y="2706747"/>
            <a:ext cx="2686024" cy="187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325" y="2673294"/>
            <a:ext cx="2510977" cy="190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2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Vos correspondants du 3</a:t>
            </a:r>
            <a:r>
              <a:rPr lang="fr-FR" baseline="30000" dirty="0" smtClean="0"/>
              <a:t>ème</a:t>
            </a:r>
            <a:r>
              <a:rPr lang="fr-FR" dirty="0" smtClean="0"/>
              <a:t> cycle</a:t>
            </a:r>
            <a:endParaRPr lang="fr-FR" dirty="0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0" y="1142002"/>
            <a:ext cx="8651325" cy="2296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Open Sans Condensed Light" panose="020B0306030504020204" pitchFamily="34" charset="0"/>
                <a:ea typeface="Open Sans Condensed Light" panose="020B0306030504020204" pitchFamily="34" charset="0"/>
                <a:cs typeface="Open Sans Condensed Light" panose="020B0306030504020204" pitchFamily="34" charset="0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fr-FR" dirty="0" smtClean="0"/>
          </a:p>
          <a:p>
            <a:r>
              <a:rPr lang="fr-FR" b="1" dirty="0" smtClean="0">
                <a:solidFill>
                  <a:schemeClr val="tx1"/>
                </a:solidFill>
              </a:rPr>
              <a:t>Responsables pédagogiques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schemeClr val="tx1"/>
                </a:solidFill>
              </a:rPr>
              <a:t>Directrice de l’UFR, </a:t>
            </a:r>
            <a:r>
              <a:rPr lang="fr-FR" b="1" dirty="0">
                <a:solidFill>
                  <a:schemeClr val="tx1"/>
                </a:solidFill>
              </a:rPr>
              <a:t>Doyenne de la faculté de Médecine </a:t>
            </a:r>
            <a:r>
              <a:rPr lang="fr-FR" b="1" dirty="0" smtClean="0">
                <a:solidFill>
                  <a:schemeClr val="tx1"/>
                </a:solidFill>
              </a:rPr>
              <a:t>MPL/Nîmes </a:t>
            </a:r>
            <a:r>
              <a:rPr lang="fr-FR" dirty="0" smtClean="0">
                <a:solidFill>
                  <a:schemeClr val="tx1"/>
                </a:solidFill>
              </a:rPr>
              <a:t>: </a:t>
            </a:r>
            <a:r>
              <a:rPr lang="fr-FR" b="1" i="1" dirty="0" smtClean="0">
                <a:solidFill>
                  <a:schemeClr val="tx1"/>
                </a:solidFill>
              </a:rPr>
              <a:t>Pr Isabelle </a:t>
            </a:r>
            <a:r>
              <a:rPr lang="fr-FR" b="1" i="1" dirty="0" smtClean="0">
                <a:solidFill>
                  <a:schemeClr val="tx1"/>
                </a:solidFill>
              </a:rPr>
              <a:t>LAFFONT</a:t>
            </a:r>
            <a:endParaRPr lang="fr-FR" b="1" i="1" dirty="0" smtClean="0">
              <a:solidFill>
                <a:schemeClr val="tx1"/>
              </a:solidFill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schemeClr val="tx1"/>
                </a:solidFill>
              </a:rPr>
              <a:t>Responsable </a:t>
            </a:r>
            <a:r>
              <a:rPr lang="fr-FR" dirty="0" smtClean="0">
                <a:solidFill>
                  <a:schemeClr val="tx1"/>
                </a:solidFill>
              </a:rPr>
              <a:t>du Bureau du 3</a:t>
            </a:r>
            <a:r>
              <a:rPr lang="fr-FR" baseline="30000" dirty="0" smtClean="0">
                <a:solidFill>
                  <a:schemeClr val="tx1"/>
                </a:solidFill>
              </a:rPr>
              <a:t>e</a:t>
            </a:r>
            <a:r>
              <a:rPr lang="fr-FR" dirty="0" smtClean="0">
                <a:solidFill>
                  <a:schemeClr val="tx1"/>
                </a:solidFill>
              </a:rPr>
              <a:t> cycle des études médicales : </a:t>
            </a:r>
            <a:r>
              <a:rPr lang="fr-FR" b="1" dirty="0" smtClean="0">
                <a:solidFill>
                  <a:schemeClr val="tx1"/>
                </a:solidFill>
              </a:rPr>
              <a:t>Anne-Sophie LERAY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schemeClr val="tx1"/>
                </a:solidFill>
              </a:rPr>
              <a:t>Responsable du Service du 3</a:t>
            </a:r>
            <a:r>
              <a:rPr lang="fr-FR" baseline="30000" dirty="0" smtClean="0">
                <a:solidFill>
                  <a:schemeClr val="tx1"/>
                </a:solidFill>
              </a:rPr>
              <a:t>e</a:t>
            </a:r>
            <a:r>
              <a:rPr lang="fr-FR" dirty="0" smtClean="0">
                <a:solidFill>
                  <a:schemeClr val="tx1"/>
                </a:solidFill>
              </a:rPr>
              <a:t> cycle des études médicales : </a:t>
            </a:r>
            <a:r>
              <a:rPr lang="fr-FR" b="1" dirty="0" smtClean="0">
                <a:solidFill>
                  <a:schemeClr val="tx1"/>
                </a:solidFill>
              </a:rPr>
              <a:t>Patricia REBOUL</a:t>
            </a:r>
            <a:endParaRPr lang="fr-FR" b="1" dirty="0" smtClean="0">
              <a:solidFill>
                <a:schemeClr val="tx1"/>
              </a:solidFill>
            </a:endParaRP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ü"/>
            </a:pPr>
            <a:r>
              <a:rPr lang="fr-FR" dirty="0" smtClean="0">
                <a:solidFill>
                  <a:schemeClr val="tx1"/>
                </a:solidFill>
              </a:rPr>
              <a:t>Responsable de la </a:t>
            </a:r>
            <a:r>
              <a:rPr lang="fr-FR" dirty="0" smtClean="0">
                <a:solidFill>
                  <a:schemeClr val="tx1"/>
                </a:solidFill>
              </a:rPr>
              <a:t>Commission </a:t>
            </a:r>
            <a:r>
              <a:rPr lang="fr-FR" dirty="0" smtClean="0">
                <a:solidFill>
                  <a:schemeClr val="tx1"/>
                </a:solidFill>
              </a:rPr>
              <a:t>pédagogique du troisième cycle: </a:t>
            </a:r>
            <a:r>
              <a:rPr lang="fr-FR" b="1" i="1" dirty="0" smtClean="0">
                <a:solidFill>
                  <a:schemeClr val="tx1"/>
                </a:solidFill>
              </a:rPr>
              <a:t>Pr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b="1" i="1" dirty="0" smtClean="0">
                <a:solidFill>
                  <a:schemeClr val="tx1"/>
                </a:solidFill>
              </a:rPr>
              <a:t>Gilles </a:t>
            </a:r>
            <a:r>
              <a:rPr lang="fr-FR" b="1" i="1" dirty="0" smtClean="0">
                <a:solidFill>
                  <a:schemeClr val="tx1"/>
                </a:solidFill>
              </a:rPr>
              <a:t>CAMBONIE</a:t>
            </a:r>
            <a:endParaRPr lang="fr-FR" b="1" i="1" dirty="0" smtClean="0">
              <a:solidFill>
                <a:schemeClr val="tx1"/>
              </a:solidFill>
            </a:endParaRPr>
          </a:p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28"/>
          <a:stretch/>
        </p:blipFill>
        <p:spPr>
          <a:xfrm>
            <a:off x="5931333" y="3438072"/>
            <a:ext cx="1541174" cy="145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81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5500" y="159275"/>
            <a:ext cx="8520600" cy="572700"/>
          </a:xfrm>
        </p:spPr>
        <p:txBody>
          <a:bodyPr/>
          <a:lstStyle/>
          <a:p>
            <a:r>
              <a:rPr lang="fr-FR" b="1" dirty="0">
                <a:solidFill>
                  <a:schemeClr val="accent1"/>
                </a:solidFill>
                <a:hlinkClick r:id="rId2"/>
              </a:rPr>
              <a:t>https://facmedecine.umontpellier.fr</a:t>
            </a:r>
            <a:r>
              <a:rPr lang="fr-FR" b="1" dirty="0">
                <a:solidFill>
                  <a:schemeClr val="accent1"/>
                </a:solidFill>
              </a:rPr>
              <a:t/>
            </a:r>
            <a:br>
              <a:rPr lang="fr-FR" b="1" dirty="0">
                <a:solidFill>
                  <a:schemeClr val="accent1"/>
                </a:solidFill>
              </a:rPr>
            </a:br>
            <a:r>
              <a:rPr lang="fr-FR" b="1" dirty="0" smtClean="0">
                <a:solidFill>
                  <a:schemeClr val="accent1"/>
                </a:solidFill>
              </a:rPr>
              <a:t/>
            </a:r>
            <a:br>
              <a:rPr lang="fr-FR" b="1" dirty="0" smtClean="0">
                <a:solidFill>
                  <a:schemeClr val="accent1"/>
                </a:solidFill>
              </a:rPr>
            </a:br>
            <a:r>
              <a:rPr lang="fr-FR" sz="2000" b="1" dirty="0" smtClean="0">
                <a:sym typeface="Wingdings" panose="05000000000000000000" pitchFamily="2" charset="2"/>
              </a:rPr>
              <a:t> </a:t>
            </a:r>
            <a:r>
              <a:rPr lang="fr-FR" sz="2000" b="1" dirty="0" smtClean="0"/>
              <a:t>La page du 3</a:t>
            </a:r>
            <a:r>
              <a:rPr lang="fr-FR" sz="2000" b="1" baseline="30000" dirty="0" smtClean="0"/>
              <a:t>ème</a:t>
            </a:r>
            <a:r>
              <a:rPr lang="fr-FR" sz="2000" b="1" dirty="0" smtClean="0"/>
              <a:t> cycle</a:t>
            </a:r>
            <a:endParaRPr lang="fr-FR" dirty="0"/>
          </a:p>
        </p:txBody>
      </p:sp>
      <p:pic>
        <p:nvPicPr>
          <p:cNvPr id="5" name="Image 4"/>
          <p:cNvPicPr/>
          <p:nvPr/>
        </p:nvPicPr>
        <p:blipFill rotWithShape="1">
          <a:blip r:embed="rId3"/>
          <a:srcRect l="66727" t="24683" r="490" b="4058"/>
          <a:stretch/>
        </p:blipFill>
        <p:spPr bwMode="auto">
          <a:xfrm>
            <a:off x="295453" y="1521447"/>
            <a:ext cx="7032999" cy="33884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52" y="1521447"/>
            <a:ext cx="7032999" cy="33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3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1700" y="445025"/>
            <a:ext cx="6251025" cy="572700"/>
          </a:xfrm>
        </p:spPr>
        <p:txBody>
          <a:bodyPr/>
          <a:lstStyle/>
          <a:p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11700" y="1990725"/>
            <a:ext cx="8520600" cy="2578150"/>
          </a:xfrm>
        </p:spPr>
        <p:txBody>
          <a:bodyPr/>
          <a:lstStyle/>
          <a:p>
            <a:pPr marL="114300" indent="0">
              <a:buClr>
                <a:schemeClr val="accent2"/>
              </a:buClr>
              <a:buNone/>
              <a:defRPr/>
            </a:pPr>
            <a:endParaRPr lang="fr-FR" altLang="fr-FR" sz="2400" b="1" dirty="0" smtClean="0">
              <a:solidFill>
                <a:srgbClr val="0070C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14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40250" y="1390649"/>
            <a:ext cx="8520600" cy="3257551"/>
          </a:xfrm>
        </p:spPr>
        <p:txBody>
          <a:bodyPr/>
          <a:lstStyle/>
          <a:p>
            <a:pPr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fr-FR" altLang="fr-FR" sz="2800" b="1" dirty="0">
                <a:solidFill>
                  <a:srgbClr val="0070C0"/>
                </a:solidFill>
              </a:rPr>
              <a:t>Mission de régulation des flux d’internes</a:t>
            </a:r>
          </a:p>
          <a:p>
            <a:pPr marL="877888">
              <a:buFont typeface="Wingdings" panose="05000000000000000000" pitchFamily="2" charset="2"/>
              <a:buChar char="§"/>
              <a:defRPr/>
            </a:pPr>
            <a:r>
              <a:rPr lang="fr-FR" altLang="fr-FR" sz="2000" dirty="0" smtClean="0">
                <a:solidFill>
                  <a:schemeClr val="tx1"/>
                </a:solidFill>
              </a:rPr>
              <a:t>Proposition </a:t>
            </a:r>
            <a:r>
              <a:rPr lang="fr-FR" altLang="fr-FR" sz="2000" dirty="0">
                <a:solidFill>
                  <a:schemeClr val="tx1"/>
                </a:solidFill>
              </a:rPr>
              <a:t>du </a:t>
            </a:r>
            <a:r>
              <a:rPr lang="fr-FR" altLang="fr-FR" sz="2000" b="1" i="1" dirty="0">
                <a:solidFill>
                  <a:schemeClr val="accent1"/>
                </a:solidFill>
              </a:rPr>
              <a:t>nombre d’internes annuels </a:t>
            </a:r>
            <a:r>
              <a:rPr lang="fr-FR" altLang="fr-FR" sz="2000" dirty="0">
                <a:solidFill>
                  <a:schemeClr val="tx1"/>
                </a:solidFill>
              </a:rPr>
              <a:t>dans la filière (spécialité/options), en lien avec CRDPS*/ONDPS**/Ministère</a:t>
            </a:r>
          </a:p>
          <a:p>
            <a:pPr marL="877888">
              <a:buFont typeface="Wingdings" panose="05000000000000000000" pitchFamily="2" charset="2"/>
              <a:buChar char="§"/>
              <a:defRPr/>
            </a:pPr>
            <a:r>
              <a:rPr lang="fr-FR" altLang="fr-FR" sz="2000" dirty="0" smtClean="0">
                <a:solidFill>
                  <a:schemeClr val="tx1"/>
                </a:solidFill>
              </a:rPr>
              <a:t>Évaluation </a:t>
            </a:r>
            <a:r>
              <a:rPr lang="fr-FR" altLang="fr-FR" sz="2000" dirty="0">
                <a:solidFill>
                  <a:schemeClr val="tx1"/>
                </a:solidFill>
              </a:rPr>
              <a:t>semestrielle du </a:t>
            </a:r>
            <a:r>
              <a:rPr lang="fr-FR" altLang="fr-FR" sz="2000" b="1" i="1" dirty="0">
                <a:solidFill>
                  <a:schemeClr val="accent1"/>
                </a:solidFill>
              </a:rPr>
              <a:t>nombre minimum de poste pour chaque phase de formation</a:t>
            </a:r>
            <a:r>
              <a:rPr lang="fr-FR" altLang="fr-FR" sz="2000" dirty="0">
                <a:solidFill>
                  <a:schemeClr val="tx1"/>
                </a:solidFill>
              </a:rPr>
              <a:t>, en lien avec la CEBF</a:t>
            </a:r>
          </a:p>
          <a:p>
            <a:pPr marL="877888">
              <a:buFont typeface="Wingdings" panose="05000000000000000000" pitchFamily="2" charset="2"/>
              <a:buChar char="§"/>
              <a:defRPr/>
            </a:pPr>
            <a:r>
              <a:rPr lang="fr-FR" altLang="fr-FR" sz="2000" dirty="0" smtClean="0">
                <a:solidFill>
                  <a:schemeClr val="tx1"/>
                </a:solidFill>
              </a:rPr>
              <a:t>Avis </a:t>
            </a:r>
            <a:r>
              <a:rPr lang="fr-FR" altLang="fr-FR" sz="2000" dirty="0">
                <a:solidFill>
                  <a:schemeClr val="tx1"/>
                </a:solidFill>
              </a:rPr>
              <a:t>semestriel sur la </a:t>
            </a:r>
            <a:r>
              <a:rPr lang="fr-FR" altLang="fr-FR" sz="2000" b="1" i="1" dirty="0">
                <a:solidFill>
                  <a:schemeClr val="accent1"/>
                </a:solidFill>
              </a:rPr>
              <a:t>répartition des internes </a:t>
            </a:r>
            <a:r>
              <a:rPr lang="fr-FR" altLang="fr-FR" sz="2000" dirty="0">
                <a:solidFill>
                  <a:schemeClr val="tx1"/>
                </a:solidFill>
              </a:rPr>
              <a:t>de la filière dans les différents terrain de stage en fonction des maquettes/ équilibre entre structures agrées (CHU/CHG/Public/Privé/Praticien), en lien avec commission de répartition</a:t>
            </a:r>
          </a:p>
          <a:p>
            <a:endParaRPr lang="fr-FR" dirty="0"/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311700" y="445025"/>
            <a:ext cx="625102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4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 smtClean="0"/>
              <a:t>Commissions locales de coordination : missions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6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11700" y="1552525"/>
            <a:ext cx="8520600" cy="3416400"/>
          </a:xfrm>
        </p:spPr>
        <p:txBody>
          <a:bodyPr/>
          <a:lstStyle/>
          <a:p>
            <a:pPr eaLnBrk="1" hangingPunct="1"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fr-FR" altLang="fr-FR" sz="2400" b="1" dirty="0">
                <a:solidFill>
                  <a:srgbClr val="0070C0"/>
                </a:solidFill>
              </a:rPr>
              <a:t>Mission de tutorat personnalisé</a:t>
            </a:r>
          </a:p>
          <a:p>
            <a:pPr marL="534988" indent="14288">
              <a:defRPr/>
            </a:pPr>
            <a:r>
              <a:rPr lang="fr-FR" altLang="fr-FR" sz="2000" dirty="0">
                <a:solidFill>
                  <a:schemeClr val="tx1"/>
                </a:solidFill>
              </a:rPr>
              <a:t> Elaboration et suivi individualisé du </a:t>
            </a:r>
            <a:r>
              <a:rPr lang="fr-FR" altLang="fr-FR" sz="2000" b="1" i="1" dirty="0">
                <a:solidFill>
                  <a:schemeClr val="accent1"/>
                </a:solidFill>
              </a:rPr>
              <a:t>contrat pédagogique</a:t>
            </a:r>
            <a:r>
              <a:rPr lang="fr-FR" altLang="fr-FR" sz="2000" dirty="0">
                <a:solidFill>
                  <a:schemeClr val="tx1"/>
                </a:solidFill>
              </a:rPr>
              <a:t>: trace le parcours de formation et précise le projet professionnel, en lien avec le référent pédagogique de chaque étudiant</a:t>
            </a:r>
          </a:p>
          <a:p>
            <a:pPr marL="534988" indent="14288">
              <a:defRPr/>
            </a:pPr>
            <a:r>
              <a:rPr lang="fr-FR" altLang="fr-FR" sz="2000" dirty="0">
                <a:solidFill>
                  <a:schemeClr val="tx1"/>
                </a:solidFill>
              </a:rPr>
              <a:t> Respect de la maquette et </a:t>
            </a:r>
            <a:r>
              <a:rPr lang="fr-FR" altLang="fr-FR" sz="2000" b="1" i="1" dirty="0">
                <a:solidFill>
                  <a:schemeClr val="accent1"/>
                </a:solidFill>
              </a:rPr>
              <a:t>validation des phases de formation </a:t>
            </a:r>
          </a:p>
          <a:p>
            <a:pPr marL="534988" indent="14288">
              <a:defRPr/>
            </a:pPr>
            <a:r>
              <a:rPr lang="fr-FR" altLang="fr-FR" sz="2000" dirty="0">
                <a:solidFill>
                  <a:schemeClr val="tx1"/>
                </a:solidFill>
              </a:rPr>
              <a:t> </a:t>
            </a:r>
            <a:r>
              <a:rPr lang="fr-FR" altLang="fr-FR" sz="2000" dirty="0">
                <a:solidFill>
                  <a:schemeClr val="accent1"/>
                </a:solidFill>
              </a:rPr>
              <a:t>Accès aux </a:t>
            </a:r>
            <a:r>
              <a:rPr lang="fr-FR" altLang="fr-FR" sz="2000" b="1" i="1" dirty="0">
                <a:solidFill>
                  <a:schemeClr val="accent1"/>
                </a:solidFill>
              </a:rPr>
              <a:t>options/FST</a:t>
            </a:r>
            <a:r>
              <a:rPr lang="fr-FR" altLang="fr-FR" sz="2000" dirty="0">
                <a:solidFill>
                  <a:schemeClr val="tx1"/>
                </a:solidFill>
              </a:rPr>
              <a:t>: instruction dossiers/audition candidats/priorisation demandes, en lien avec les pilotes de FST</a:t>
            </a:r>
          </a:p>
          <a:p>
            <a:pPr marL="534988" indent="14288">
              <a:defRPr/>
            </a:pPr>
            <a:r>
              <a:rPr lang="fr-FR" altLang="fr-FR" sz="2000" dirty="0">
                <a:solidFill>
                  <a:schemeClr val="tx1"/>
                </a:solidFill>
              </a:rPr>
              <a:t> Autorisation et priorisation des </a:t>
            </a:r>
            <a:r>
              <a:rPr lang="fr-FR" altLang="fr-FR" sz="2000" b="1" i="1" dirty="0">
                <a:solidFill>
                  <a:schemeClr val="accent1"/>
                </a:solidFill>
              </a:rPr>
              <a:t>stages libres et HS</a:t>
            </a:r>
            <a:r>
              <a:rPr lang="fr-FR" altLang="fr-FR" sz="2000" dirty="0">
                <a:solidFill>
                  <a:schemeClr val="tx1"/>
                </a:solidFill>
              </a:rPr>
              <a:t>, en lien avec les commissions ad hoc</a:t>
            </a:r>
          </a:p>
          <a:p>
            <a:pPr marL="534988" indent="14288">
              <a:defRPr/>
            </a:pPr>
            <a:r>
              <a:rPr lang="fr-FR" altLang="fr-FR" sz="2000" dirty="0">
                <a:solidFill>
                  <a:schemeClr val="tx1"/>
                </a:solidFill>
              </a:rPr>
              <a:t> Repérage et accompagnement d’un </a:t>
            </a:r>
            <a:r>
              <a:rPr lang="fr-FR" altLang="fr-FR" sz="2000" b="1" i="1" dirty="0">
                <a:solidFill>
                  <a:schemeClr val="accent1"/>
                </a:solidFill>
              </a:rPr>
              <a:t>changement </a:t>
            </a:r>
            <a:r>
              <a:rPr lang="fr-FR" altLang="fr-FR" sz="2000" b="1" i="1" dirty="0" smtClean="0">
                <a:solidFill>
                  <a:schemeClr val="accent1"/>
                </a:solidFill>
              </a:rPr>
              <a:t>définitif de spécialité </a:t>
            </a:r>
            <a:r>
              <a:rPr lang="fr-FR" altLang="fr-FR" sz="2000" dirty="0">
                <a:solidFill>
                  <a:schemeClr val="tx1"/>
                </a:solidFill>
              </a:rPr>
              <a:t>(« remords ») ou d’une réorientation, en lien avec scolarité/Doyen/ARS</a:t>
            </a:r>
          </a:p>
          <a:p>
            <a:endParaRPr lang="fr-FR" dirty="0"/>
          </a:p>
        </p:txBody>
      </p:sp>
      <p:sp>
        <p:nvSpPr>
          <p:cNvPr id="4" name="Titr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4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dirty="0" smtClean="0"/>
              <a:t>Commissions locales de coordination : </a:t>
            </a:r>
            <a:br>
              <a:rPr lang="fr-FR" dirty="0" smtClean="0"/>
            </a:br>
            <a:r>
              <a:rPr lang="fr-FR" dirty="0" smtClean="0"/>
              <a:t>missions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1700" y="483125"/>
            <a:ext cx="8520600" cy="572700"/>
          </a:xfrm>
        </p:spPr>
        <p:txBody>
          <a:bodyPr/>
          <a:lstStyle/>
          <a:p>
            <a:r>
              <a:rPr lang="fr-FR" dirty="0" smtClean="0"/>
              <a:t>Evaluation semestrielle ==&gt; </a:t>
            </a:r>
            <a:r>
              <a:rPr lang="fr-FR" dirty="0" smtClean="0"/>
              <a:t>UNESS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11700" y="1228724"/>
            <a:ext cx="8520600" cy="3629026"/>
          </a:xfrm>
        </p:spPr>
        <p:txBody>
          <a:bodyPr/>
          <a:lstStyle/>
          <a:p>
            <a:pPr marL="114300" indent="0" algn="ctr">
              <a:buNone/>
            </a:pPr>
            <a:r>
              <a:rPr lang="fr-FR" sz="3200" b="1" dirty="0" smtClean="0">
                <a:solidFill>
                  <a:schemeClr val="accent1"/>
                </a:solidFill>
              </a:rPr>
              <a:t>OBLIGATOIRE !</a:t>
            </a:r>
            <a:endParaRPr lang="fr-FR" b="1" dirty="0" smtClean="0">
              <a:solidFill>
                <a:schemeClr val="accent1"/>
              </a:solidFill>
            </a:endParaRPr>
          </a:p>
          <a:p>
            <a:endParaRPr lang="fr-FR" dirty="0"/>
          </a:p>
          <a:p>
            <a:pPr marL="114300" indent="0" algn="ctr">
              <a:buNone/>
            </a:pPr>
            <a:r>
              <a:rPr lang="fr-FR" sz="2800" b="1" dirty="0">
                <a:hlinkClick r:id="rId2"/>
              </a:rPr>
              <a:t>https://formation.uness.fr</a:t>
            </a:r>
            <a:r>
              <a:rPr lang="fr-FR" sz="2800" b="1" dirty="0" smtClean="0">
                <a:hlinkClick r:id="rId2"/>
              </a:rPr>
              <a:t>/</a:t>
            </a:r>
            <a:endParaRPr lang="fr-FR" sz="2800" b="1" dirty="0" smtClean="0"/>
          </a:p>
          <a:p>
            <a:pPr marL="114300" indent="0" algn="ctr">
              <a:buNone/>
            </a:pPr>
            <a:endParaRPr lang="fr-FR" dirty="0" smtClean="0"/>
          </a:p>
          <a:p>
            <a:r>
              <a:rPr lang="fr-FR" dirty="0" smtClean="0"/>
              <a:t>Chaque semestre, les </a:t>
            </a:r>
            <a:r>
              <a:rPr lang="fr-FR" dirty="0" smtClean="0"/>
              <a:t>internes </a:t>
            </a:r>
            <a:r>
              <a:rPr lang="fr-FR" dirty="0" smtClean="0"/>
              <a:t>sont identifiés sur la plateforme </a:t>
            </a:r>
            <a:r>
              <a:rPr lang="fr-FR" b="1" dirty="0" smtClean="0"/>
              <a:t>UNESS</a:t>
            </a:r>
            <a:endParaRPr lang="fr-FR" b="1" dirty="0" smtClean="0"/>
          </a:p>
          <a:p>
            <a:r>
              <a:rPr lang="fr-FR" b="1" dirty="0" smtClean="0"/>
              <a:t>Le RTS </a:t>
            </a:r>
            <a:r>
              <a:rPr lang="fr-FR" dirty="0" smtClean="0"/>
              <a:t>(responsable du terrain de stage) doit</a:t>
            </a:r>
            <a:r>
              <a:rPr lang="fr-FR" b="1" dirty="0" smtClean="0"/>
              <a:t> </a:t>
            </a:r>
            <a:r>
              <a:rPr lang="fr-FR" dirty="0" smtClean="0"/>
              <a:t>effectuer l’évaluation du semestre. La demande d’évaluation est transmise </a:t>
            </a:r>
            <a:r>
              <a:rPr lang="fr-FR" dirty="0" smtClean="0"/>
              <a:t>par votre gestionnaire </a:t>
            </a:r>
            <a:r>
              <a:rPr lang="fr-FR" dirty="0" smtClean="0"/>
              <a:t>au RTS </a:t>
            </a:r>
            <a:r>
              <a:rPr lang="fr-FR" dirty="0" smtClean="0"/>
              <a:t>identifié mais il peut aussi se connecter lui-même à son espace pour vous évaluer.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189677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UM - FDM 1">
      <a:dk1>
        <a:srgbClr val="000000"/>
      </a:dk1>
      <a:lt1>
        <a:srgbClr val="FFFFFF"/>
      </a:lt1>
      <a:dk2>
        <a:srgbClr val="7F8C8D"/>
      </a:dk2>
      <a:lt2>
        <a:srgbClr val="ECF0F1"/>
      </a:lt2>
      <a:accent1>
        <a:srgbClr val="FF5660"/>
      </a:accent1>
      <a:accent2>
        <a:srgbClr val="212121"/>
      </a:accent2>
      <a:accent3>
        <a:srgbClr val="BDC3C7"/>
      </a:accent3>
      <a:accent4>
        <a:srgbClr val="0097A7"/>
      </a:accent4>
      <a:accent5>
        <a:srgbClr val="4BC2BC"/>
      </a:accent5>
      <a:accent6>
        <a:srgbClr val="34495E"/>
      </a:accent6>
      <a:hlink>
        <a:srgbClr val="FF5660"/>
      </a:hlink>
      <a:folHlink>
        <a:srgbClr val="0097A7"/>
      </a:folHlink>
    </a:clrScheme>
    <a:fontScheme name="Personnalisé 1">
      <a:majorFont>
        <a:latin typeface="Oswald"/>
        <a:ea typeface=""/>
        <a:cs typeface=""/>
      </a:majorFont>
      <a:minorFont>
        <a:latin typeface="Open Sans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4339</TotalTime>
  <Words>411</Words>
  <Application>Microsoft Office PowerPoint</Application>
  <PresentationFormat>Affichage à l'écran (16:9)</PresentationFormat>
  <Paragraphs>46</Paragraphs>
  <Slides>20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6" baseType="lpstr">
      <vt:lpstr>Open Sans Condensed Light</vt:lpstr>
      <vt:lpstr>Open Sans Condensed</vt:lpstr>
      <vt:lpstr>Arial</vt:lpstr>
      <vt:lpstr>Wingdings</vt:lpstr>
      <vt:lpstr>Oswald</vt:lpstr>
      <vt:lpstr>Simple Light</vt:lpstr>
      <vt:lpstr>Accueil des internes Promotion 2025</vt:lpstr>
      <vt:lpstr>Une faculté, plusieurs sites</vt:lpstr>
      <vt:lpstr>Un bel environnement, de travail surtout…</vt:lpstr>
      <vt:lpstr>Vos correspondants du 3ème cycle</vt:lpstr>
      <vt:lpstr>https://facmedecine.umontpellier.fr   La page du 3ème cycle</vt:lpstr>
      <vt:lpstr> </vt:lpstr>
      <vt:lpstr> </vt:lpstr>
      <vt:lpstr>Commissions locales de coordination :  missions </vt:lpstr>
      <vt:lpstr>Evaluation semestrielle ==&gt; UNESS</vt:lpstr>
      <vt:lpstr>Présentation PowerPoint</vt:lpstr>
      <vt:lpstr>Arrêtés du 3ème cycle « R3c »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Situation difficile : administratif, social,  psychologique</vt:lpstr>
      <vt:lpstr>Bienvenue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Tarfication 2021</dc:title>
  <dc:creator>maud.minard@umontpellier.fr</dc:creator>
  <cp:lastModifiedBy>Anne Sophie Leray</cp:lastModifiedBy>
  <cp:revision>210</cp:revision>
  <dcterms:modified xsi:type="dcterms:W3CDTF">2025-09-25T13:35:00Z</dcterms:modified>
</cp:coreProperties>
</file>